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handoutMasterIdLst>
    <p:handoutMasterId r:id="rId20"/>
  </p:handoutMasterIdLst>
  <p:sldIdLst>
    <p:sldId id="256" r:id="rId2"/>
    <p:sldId id="257" r:id="rId3"/>
    <p:sldId id="315" r:id="rId4"/>
    <p:sldId id="281" r:id="rId5"/>
    <p:sldId id="276" r:id="rId6"/>
    <p:sldId id="282" r:id="rId7"/>
    <p:sldId id="283" r:id="rId8"/>
    <p:sldId id="330" r:id="rId9"/>
    <p:sldId id="285" r:id="rId10"/>
    <p:sldId id="278" r:id="rId11"/>
    <p:sldId id="284" r:id="rId12"/>
    <p:sldId id="328" r:id="rId13"/>
    <p:sldId id="329" r:id="rId14"/>
    <p:sldId id="322" r:id="rId15"/>
    <p:sldId id="323" r:id="rId16"/>
    <p:sldId id="318" r:id="rId17"/>
    <p:sldId id="309"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imberly Lachell" initials="KL" lastIdx="8" clrIdx="0">
    <p:extLst>
      <p:ext uri="{19B8F6BF-5375-455C-9EA6-DF929625EA0E}">
        <p15:presenceInfo xmlns:p15="http://schemas.microsoft.com/office/powerpoint/2012/main" userId="S-1-5-21-689142416-2672481710-2158958102-14389" providerId="AD"/>
      </p:ext>
    </p:extLst>
  </p:cmAuthor>
  <p:cmAuthor id="2" name="Jessica Samiha" initials="JS" lastIdx="41" clrIdx="1">
    <p:extLst>
      <p:ext uri="{19B8F6BF-5375-455C-9EA6-DF929625EA0E}">
        <p15:presenceInfo xmlns:p15="http://schemas.microsoft.com/office/powerpoint/2012/main" userId="S-1-5-21-689142416-2672481710-2158958102-1951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68EF2"/>
    <a:srgbClr val="EEEEEE"/>
    <a:srgbClr val="1D5BB5"/>
    <a:srgbClr val="27469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845"/>
    <p:restoredTop sz="92621" autoAdjust="0"/>
  </p:normalViewPr>
  <p:slideViewPr>
    <p:cSldViewPr snapToGrid="0">
      <p:cViewPr varScale="1">
        <p:scale>
          <a:sx n="107" d="100"/>
          <a:sy n="107" d="100"/>
        </p:scale>
        <p:origin x="81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98870AF-E67D-46CB-ABE9-C59FFC7C2B98}" type="datetimeFigureOut">
              <a:rPr lang="en-US" smtClean="0"/>
              <a:t>2/22/2019</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3EB75DC-66DF-435B-8F53-BFEC60DB29E2}" type="slidenum">
              <a:rPr lang="en-US" smtClean="0"/>
              <a:t>‹#›</a:t>
            </a:fld>
            <a:endParaRPr lang="en-US"/>
          </a:p>
        </p:txBody>
      </p:sp>
    </p:spTree>
    <p:extLst>
      <p:ext uri="{BB962C8B-B14F-4D97-AF65-F5344CB8AC3E}">
        <p14:creationId xmlns:p14="http://schemas.microsoft.com/office/powerpoint/2010/main" val="5245099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D0DA8D1-BE8D-4874-9298-6996E3AF01D4}" type="datetimeFigureOut">
              <a:rPr lang="en-US" smtClean="0"/>
              <a:t>2/22/2019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6770DF-1258-4BBC-8BBD-76C2B3FB694C}" type="slidenum">
              <a:rPr lang="en-US" smtClean="0"/>
              <a:t>‹#›</a:t>
            </a:fld>
            <a:endParaRPr lang="en-US"/>
          </a:p>
        </p:txBody>
      </p:sp>
    </p:spTree>
    <p:extLst>
      <p:ext uri="{BB962C8B-B14F-4D97-AF65-F5344CB8AC3E}">
        <p14:creationId xmlns:p14="http://schemas.microsoft.com/office/powerpoint/2010/main" val="36940149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6770DF-1258-4BBC-8BBD-76C2B3FB694C}" type="slidenum">
              <a:rPr lang="en-US" smtClean="0"/>
              <a:t>3</a:t>
            </a:fld>
            <a:endParaRPr lang="en-US"/>
          </a:p>
        </p:txBody>
      </p:sp>
    </p:spTree>
    <p:extLst>
      <p:ext uri="{BB962C8B-B14F-4D97-AF65-F5344CB8AC3E}">
        <p14:creationId xmlns:p14="http://schemas.microsoft.com/office/powerpoint/2010/main" val="36610461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6770DF-1258-4BBC-8BBD-76C2B3FB694C}" type="slidenum">
              <a:rPr lang="en-US" smtClean="0"/>
              <a:t>5</a:t>
            </a:fld>
            <a:endParaRPr lang="en-US"/>
          </a:p>
        </p:txBody>
      </p:sp>
    </p:spTree>
    <p:extLst>
      <p:ext uri="{BB962C8B-B14F-4D97-AF65-F5344CB8AC3E}">
        <p14:creationId xmlns:p14="http://schemas.microsoft.com/office/powerpoint/2010/main" val="42685428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6770DF-1258-4BBC-8BBD-76C2B3FB694C}" type="slidenum">
              <a:rPr lang="en-US" smtClean="0"/>
              <a:t>6</a:t>
            </a:fld>
            <a:endParaRPr lang="en-US"/>
          </a:p>
        </p:txBody>
      </p:sp>
    </p:spTree>
    <p:extLst>
      <p:ext uri="{BB962C8B-B14F-4D97-AF65-F5344CB8AC3E}">
        <p14:creationId xmlns:p14="http://schemas.microsoft.com/office/powerpoint/2010/main" val="33411614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6770DF-1258-4BBC-8BBD-76C2B3FB694C}" type="slidenum">
              <a:rPr lang="en-US" smtClean="0"/>
              <a:t>7</a:t>
            </a:fld>
            <a:endParaRPr lang="en-US"/>
          </a:p>
        </p:txBody>
      </p:sp>
    </p:spTree>
    <p:extLst>
      <p:ext uri="{BB962C8B-B14F-4D97-AF65-F5344CB8AC3E}">
        <p14:creationId xmlns:p14="http://schemas.microsoft.com/office/powerpoint/2010/main" val="30371408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25AAC55-9677-48BF-81EB-491D18017589}" type="datetime1">
              <a:rPr lang="en-US" smtClean="0"/>
              <a:t>2/22/2019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E1E5F7-0605-48C2-98E8-1EEF49B1E7A8}" type="slidenum">
              <a:rPr lang="en-US" smtClean="0"/>
              <a:t>‹#›</a:t>
            </a:fld>
            <a:endParaRPr lang="en-US"/>
          </a:p>
        </p:txBody>
      </p:sp>
    </p:spTree>
    <p:extLst>
      <p:ext uri="{BB962C8B-B14F-4D97-AF65-F5344CB8AC3E}">
        <p14:creationId xmlns:p14="http://schemas.microsoft.com/office/powerpoint/2010/main" val="25896545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1E11311-3A8E-4FF2-AEFD-F351E206DD32}" type="datetime1">
              <a:rPr lang="en-US" smtClean="0"/>
              <a:t>2/22/2019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E1E5F7-0605-48C2-98E8-1EEF49B1E7A8}" type="slidenum">
              <a:rPr lang="en-US" smtClean="0"/>
              <a:t>‹#›</a:t>
            </a:fld>
            <a:endParaRPr lang="en-US"/>
          </a:p>
        </p:txBody>
      </p:sp>
    </p:spTree>
    <p:extLst>
      <p:ext uri="{BB962C8B-B14F-4D97-AF65-F5344CB8AC3E}">
        <p14:creationId xmlns:p14="http://schemas.microsoft.com/office/powerpoint/2010/main" val="33578120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24A52AD-0B59-40EE-ABF8-E0D1D4D73D82}" type="datetime1">
              <a:rPr lang="en-US" smtClean="0"/>
              <a:t>2/22/2019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E1E5F7-0605-48C2-98E8-1EEF49B1E7A8}" type="slidenum">
              <a:rPr lang="en-US" smtClean="0"/>
              <a:t>‹#›</a:t>
            </a:fld>
            <a:endParaRPr lang="en-US"/>
          </a:p>
        </p:txBody>
      </p:sp>
    </p:spTree>
    <p:extLst>
      <p:ext uri="{BB962C8B-B14F-4D97-AF65-F5344CB8AC3E}">
        <p14:creationId xmlns:p14="http://schemas.microsoft.com/office/powerpoint/2010/main" val="24405279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hasCustomPrompt="1"/>
          </p:nvPr>
        </p:nvSpPr>
        <p:spPr>
          <a:xfrm>
            <a:off x="914400" y="3425826"/>
            <a:ext cx="10363200" cy="841375"/>
          </a:xfrm>
        </p:spPr>
        <p:txBody>
          <a:bodyPr>
            <a:normAutofit/>
          </a:bodyPr>
          <a:lstStyle>
            <a:lvl1pPr algn="ctr">
              <a:defRPr sz="4400" b="1" cap="all" baseline="0">
                <a:solidFill>
                  <a:srgbClr val="342C56"/>
                </a:solidFill>
                <a:latin typeface="Century Gothic" panose="020B0502020202020204" pitchFamily="34" charset="0"/>
              </a:defRPr>
            </a:lvl1pPr>
          </a:lstStyle>
          <a:p>
            <a:r>
              <a:rPr lang="en-US" dirty="0"/>
              <a:t>Presentation Title</a:t>
            </a:r>
          </a:p>
        </p:txBody>
      </p:sp>
      <p:sp>
        <p:nvSpPr>
          <p:cNvPr id="4" name="TextBox 3"/>
          <p:cNvSpPr txBox="1"/>
          <p:nvPr userDrawn="1"/>
        </p:nvSpPr>
        <p:spPr>
          <a:xfrm rot="16200000">
            <a:off x="11451183" y="6098496"/>
            <a:ext cx="1159292" cy="215444"/>
          </a:xfrm>
          <a:prstGeom prst="rect">
            <a:avLst/>
          </a:prstGeom>
          <a:noFill/>
        </p:spPr>
        <p:txBody>
          <a:bodyPr wrap="none" rtlCol="0">
            <a:spAutoFit/>
          </a:bodyPr>
          <a:lstStyle/>
          <a:p>
            <a:r>
              <a:rPr lang="en-US" sz="800" dirty="0">
                <a:solidFill>
                  <a:schemeClr val="bg1">
                    <a:lumMod val="85000"/>
                  </a:schemeClr>
                </a:solidFill>
              </a:rPr>
              <a:t>PN 1008802 Rev A 6/15</a:t>
            </a:r>
          </a:p>
        </p:txBody>
      </p:sp>
    </p:spTree>
    <p:extLst>
      <p:ext uri="{BB962C8B-B14F-4D97-AF65-F5344CB8AC3E}">
        <p14:creationId xmlns:p14="http://schemas.microsoft.com/office/powerpoint/2010/main" val="41742202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47155C-385B-4916-9D60-75D4CADE246E}" type="datetime1">
              <a:rPr lang="en-US" smtClean="0"/>
              <a:t>2/22/2019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E1E5F7-0605-48C2-98E8-1EEF49B1E7A8}" type="slidenum">
              <a:rPr lang="en-US" smtClean="0"/>
              <a:t>‹#›</a:t>
            </a:fld>
            <a:endParaRPr lang="en-US"/>
          </a:p>
        </p:txBody>
      </p:sp>
    </p:spTree>
    <p:extLst>
      <p:ext uri="{BB962C8B-B14F-4D97-AF65-F5344CB8AC3E}">
        <p14:creationId xmlns:p14="http://schemas.microsoft.com/office/powerpoint/2010/main" val="779174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F7B06A5-85A1-4C50-A171-292A966D0A4A}" type="datetime1">
              <a:rPr lang="en-US" smtClean="0"/>
              <a:t>2/22/2019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E1E5F7-0605-48C2-98E8-1EEF49B1E7A8}" type="slidenum">
              <a:rPr lang="en-US" smtClean="0"/>
              <a:t>‹#›</a:t>
            </a:fld>
            <a:endParaRPr lang="en-US"/>
          </a:p>
        </p:txBody>
      </p:sp>
    </p:spTree>
    <p:extLst>
      <p:ext uri="{BB962C8B-B14F-4D97-AF65-F5344CB8AC3E}">
        <p14:creationId xmlns:p14="http://schemas.microsoft.com/office/powerpoint/2010/main" val="8794691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9934687-AD0C-40A2-B451-BB193E8192BE}" type="datetime1">
              <a:rPr lang="en-US" smtClean="0"/>
              <a:t>2/22/2019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E1E5F7-0605-48C2-98E8-1EEF49B1E7A8}" type="slidenum">
              <a:rPr lang="en-US" smtClean="0"/>
              <a:t>‹#›</a:t>
            </a:fld>
            <a:endParaRPr lang="en-US"/>
          </a:p>
        </p:txBody>
      </p:sp>
    </p:spTree>
    <p:extLst>
      <p:ext uri="{BB962C8B-B14F-4D97-AF65-F5344CB8AC3E}">
        <p14:creationId xmlns:p14="http://schemas.microsoft.com/office/powerpoint/2010/main" val="37018445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4A386C1-5053-4D64-9B5C-1850A46705A5}" type="datetime1">
              <a:rPr lang="en-US" smtClean="0"/>
              <a:t>2/22/2019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3E1E5F7-0605-48C2-98E8-1EEF49B1E7A8}" type="slidenum">
              <a:rPr lang="en-US" smtClean="0"/>
              <a:t>‹#›</a:t>
            </a:fld>
            <a:endParaRPr lang="en-US"/>
          </a:p>
        </p:txBody>
      </p:sp>
    </p:spTree>
    <p:extLst>
      <p:ext uri="{BB962C8B-B14F-4D97-AF65-F5344CB8AC3E}">
        <p14:creationId xmlns:p14="http://schemas.microsoft.com/office/powerpoint/2010/main" val="5687801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4606A88-C4F5-48AF-89DD-DF1180F50FDA}" type="datetime1">
              <a:rPr lang="en-US" smtClean="0"/>
              <a:t>2/22/2019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3E1E5F7-0605-48C2-98E8-1EEF49B1E7A8}" type="slidenum">
              <a:rPr lang="en-US" smtClean="0"/>
              <a:t>‹#›</a:t>
            </a:fld>
            <a:endParaRPr lang="en-US"/>
          </a:p>
        </p:txBody>
      </p:sp>
    </p:spTree>
    <p:extLst>
      <p:ext uri="{BB962C8B-B14F-4D97-AF65-F5344CB8AC3E}">
        <p14:creationId xmlns:p14="http://schemas.microsoft.com/office/powerpoint/2010/main" val="33244844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CF20AFE-2910-4D18-BE0D-3B57DA5E2955}" type="datetime1">
              <a:rPr lang="en-US" smtClean="0"/>
              <a:t>2/22/2019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E1E5F7-0605-48C2-98E8-1EEF49B1E7A8}" type="slidenum">
              <a:rPr lang="en-US" smtClean="0"/>
              <a:t>‹#›</a:t>
            </a:fld>
            <a:endParaRPr lang="en-US"/>
          </a:p>
        </p:txBody>
      </p:sp>
    </p:spTree>
    <p:extLst>
      <p:ext uri="{BB962C8B-B14F-4D97-AF65-F5344CB8AC3E}">
        <p14:creationId xmlns:p14="http://schemas.microsoft.com/office/powerpoint/2010/main" val="22002582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FB2FBA8-1EE0-4AA1-8D90-1E4540AE9DCA}" type="datetime1">
              <a:rPr lang="en-US" smtClean="0"/>
              <a:t>2/22/2019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E1E5F7-0605-48C2-98E8-1EEF49B1E7A8}" type="slidenum">
              <a:rPr lang="en-US" smtClean="0"/>
              <a:t>‹#›</a:t>
            </a:fld>
            <a:endParaRPr lang="en-US"/>
          </a:p>
        </p:txBody>
      </p:sp>
    </p:spTree>
    <p:extLst>
      <p:ext uri="{BB962C8B-B14F-4D97-AF65-F5344CB8AC3E}">
        <p14:creationId xmlns:p14="http://schemas.microsoft.com/office/powerpoint/2010/main" val="4489401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9A0011C-195E-4BAB-A004-69FA41C50F99}" type="datetime1">
              <a:rPr lang="en-US" smtClean="0"/>
              <a:t>2/22/2019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E1E5F7-0605-48C2-98E8-1EEF49B1E7A8}" type="slidenum">
              <a:rPr lang="en-US" smtClean="0"/>
              <a:t>‹#›</a:t>
            </a:fld>
            <a:endParaRPr lang="en-US"/>
          </a:p>
        </p:txBody>
      </p:sp>
    </p:spTree>
    <p:extLst>
      <p:ext uri="{BB962C8B-B14F-4D97-AF65-F5344CB8AC3E}">
        <p14:creationId xmlns:p14="http://schemas.microsoft.com/office/powerpoint/2010/main" val="19740238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62D064-BE09-485D-8161-FCFD2061A0D6}" type="datetime1">
              <a:rPr lang="en-US" smtClean="0"/>
              <a:t>2/22/2019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E1E5F7-0605-48C2-98E8-1EEF49B1E7A8}" type="slidenum">
              <a:rPr lang="en-US" smtClean="0"/>
              <a:t>‹#›</a:t>
            </a:fld>
            <a:endParaRPr lang="en-US"/>
          </a:p>
        </p:txBody>
      </p:sp>
    </p:spTree>
    <p:extLst>
      <p:ext uri="{BB962C8B-B14F-4D97-AF65-F5344CB8AC3E}">
        <p14:creationId xmlns:p14="http://schemas.microsoft.com/office/powerpoint/2010/main" val="34333379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5.xml"/><Relationship Id="rId5" Type="http://schemas.openxmlformats.org/officeDocument/2006/relationships/image" Target="../media/image6.png"/><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8284F45-634D-4340-B433-36FF648E5DA5}"/>
              </a:ext>
            </a:extLst>
          </p:cNvPr>
          <p:cNvSpPr/>
          <p:nvPr/>
        </p:nvSpPr>
        <p:spPr>
          <a:xfrm>
            <a:off x="0" y="0"/>
            <a:ext cx="12192000" cy="6858000"/>
          </a:xfrm>
          <a:prstGeom prst="rect">
            <a:avLst/>
          </a:prstGeom>
          <a:solidFill>
            <a:srgbClr val="068E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4D42A7C4-747A-8C4F-B10B-B3433B5AA8FA}"/>
              </a:ext>
            </a:extLst>
          </p:cNvPr>
          <p:cNvPicPr>
            <a:picLocks noChangeAspect="1"/>
          </p:cNvPicPr>
          <p:nvPr/>
        </p:nvPicPr>
        <p:blipFill rotWithShape="1">
          <a:blip r:embed="rId2">
            <a:alphaModFix amt="20000"/>
            <a:duotone>
              <a:prstClr val="black"/>
              <a:schemeClr val="bg1">
                <a:tint val="45000"/>
                <a:satMod val="400000"/>
              </a:schemeClr>
            </a:duotone>
            <a:extLst>
              <a:ext uri="{BEBA8EAE-BF5A-486C-A8C5-ECC9F3942E4B}">
                <a14:imgProps xmlns:a14="http://schemas.microsoft.com/office/drawing/2010/main">
                  <a14:imgLayer>
                    <a14:imgEffect>
                      <a14:brightnessContrast bright="40000" contrast="40000"/>
                    </a14:imgEffect>
                  </a14:imgLayer>
                </a14:imgProps>
              </a:ext>
              <a:ext uri="{28A0092B-C50C-407E-A947-70E740481C1C}">
                <a14:useLocalDpi xmlns:a14="http://schemas.microsoft.com/office/drawing/2010/main" val="0"/>
              </a:ext>
            </a:extLst>
          </a:blip>
          <a:srcRect/>
          <a:stretch/>
        </p:blipFill>
        <p:spPr>
          <a:xfrm>
            <a:off x="0" y="-1097456"/>
            <a:ext cx="12192000" cy="4781550"/>
          </a:xfrm>
          <a:prstGeom prst="rect">
            <a:avLst/>
          </a:prstGeom>
        </p:spPr>
      </p:pic>
      <p:sp>
        <p:nvSpPr>
          <p:cNvPr id="2" name="Title 1"/>
          <p:cNvSpPr>
            <a:spLocks noGrp="1"/>
          </p:cNvSpPr>
          <p:nvPr>
            <p:ph type="ctrTitle"/>
          </p:nvPr>
        </p:nvSpPr>
        <p:spPr>
          <a:xfrm>
            <a:off x="720811" y="405671"/>
            <a:ext cx="9144000" cy="2387600"/>
          </a:xfrm>
        </p:spPr>
        <p:txBody>
          <a:bodyPr/>
          <a:lstStyle/>
          <a:p>
            <a:pPr algn="l"/>
            <a:r>
              <a:rPr lang="en-US" b="1" dirty="0">
                <a:solidFill>
                  <a:schemeClr val="bg1"/>
                </a:solidFill>
                <a:latin typeface="Texta Heavy" panose="02000000000000000000" pitchFamily="2" charset="77"/>
              </a:rPr>
              <a:t>Your Spine and ExcelsiusGPS®</a:t>
            </a:r>
          </a:p>
        </p:txBody>
      </p:sp>
      <p:sp>
        <p:nvSpPr>
          <p:cNvPr id="3" name="Subtitle 2"/>
          <p:cNvSpPr>
            <a:spLocks noGrp="1"/>
          </p:cNvSpPr>
          <p:nvPr>
            <p:ph type="subTitle" idx="1"/>
          </p:nvPr>
        </p:nvSpPr>
        <p:spPr>
          <a:xfrm>
            <a:off x="720810" y="4578222"/>
            <a:ext cx="9144001" cy="1655762"/>
          </a:xfrm>
        </p:spPr>
        <p:txBody>
          <a:bodyPr>
            <a:noAutofit/>
          </a:bodyPr>
          <a:lstStyle/>
          <a:p>
            <a:pPr algn="l"/>
            <a:r>
              <a:rPr lang="en-US" sz="3200" i="1" dirty="0">
                <a:solidFill>
                  <a:schemeClr val="bg1"/>
                </a:solidFill>
                <a:latin typeface="Texta" panose="02000000000000000000" pitchFamily="2" charset="77"/>
              </a:rPr>
              <a:t>Learn about potential surgical treatment options </a:t>
            </a:r>
            <a:r>
              <a:rPr lang="en-US" sz="3200" i="1" dirty="0" smtClean="0">
                <a:solidFill>
                  <a:schemeClr val="bg1"/>
                </a:solidFill>
                <a:latin typeface="Texta" panose="02000000000000000000" pitchFamily="2" charset="77"/>
              </a:rPr>
              <a:t>and </a:t>
            </a:r>
            <a:r>
              <a:rPr lang="en-US" sz="3200" i="1" dirty="0">
                <a:solidFill>
                  <a:schemeClr val="bg1"/>
                </a:solidFill>
                <a:latin typeface="Texta" panose="02000000000000000000" pitchFamily="2" charset="77"/>
              </a:rPr>
              <a:t>how you may be a candidate for </a:t>
            </a:r>
            <a:r>
              <a:rPr lang="en-US" sz="3200" b="1" i="1" dirty="0">
                <a:solidFill>
                  <a:schemeClr val="bg1"/>
                </a:solidFill>
                <a:latin typeface="Texta" panose="02000000000000000000" pitchFamily="2" charset="77"/>
              </a:rPr>
              <a:t>Robotic Navigation </a:t>
            </a:r>
            <a:r>
              <a:rPr lang="en-US" sz="3200" b="1" i="1" dirty="0" smtClean="0">
                <a:solidFill>
                  <a:schemeClr val="bg1"/>
                </a:solidFill>
                <a:latin typeface="Texta" panose="02000000000000000000" pitchFamily="2" charset="77"/>
              </a:rPr>
              <a:t>Assisted </a:t>
            </a:r>
            <a:r>
              <a:rPr lang="en-US" sz="3200" b="1" i="1" dirty="0">
                <a:solidFill>
                  <a:schemeClr val="bg1"/>
                </a:solidFill>
                <a:latin typeface="Texta" panose="02000000000000000000" pitchFamily="2" charset="77"/>
              </a:rPr>
              <a:t>Surgery with ExcelsiusGPS®</a:t>
            </a:r>
          </a:p>
        </p:txBody>
      </p:sp>
      <p:sp>
        <p:nvSpPr>
          <p:cNvPr id="4" name="Slide Number Placeholder 3"/>
          <p:cNvSpPr>
            <a:spLocks noGrp="1"/>
          </p:cNvSpPr>
          <p:nvPr>
            <p:ph type="sldNum" sz="quarter" idx="12"/>
          </p:nvPr>
        </p:nvSpPr>
        <p:spPr/>
        <p:txBody>
          <a:bodyPr/>
          <a:lstStyle/>
          <a:p>
            <a:fld id="{A3E1E5F7-0605-48C2-98E8-1EEF49B1E7A8}" type="slidenum">
              <a:rPr lang="en-US" smtClean="0"/>
              <a:t>1</a:t>
            </a:fld>
            <a:endParaRPr lang="en-US"/>
          </a:p>
        </p:txBody>
      </p:sp>
    </p:spTree>
    <p:extLst>
      <p:ext uri="{BB962C8B-B14F-4D97-AF65-F5344CB8AC3E}">
        <p14:creationId xmlns:p14="http://schemas.microsoft.com/office/powerpoint/2010/main" val="16668732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1628" y="365126"/>
            <a:ext cx="11223172" cy="1048544"/>
          </a:xfrm>
        </p:spPr>
        <p:txBody>
          <a:bodyPr>
            <a:normAutofit/>
          </a:bodyPr>
          <a:lstStyle/>
          <a:p>
            <a:r>
              <a:rPr lang="en-US" b="1" dirty="0">
                <a:solidFill>
                  <a:srgbClr val="068EF2"/>
                </a:solidFill>
                <a:latin typeface="Texta Heavy" panose="02000000000000000000" pitchFamily="2" charset="77"/>
              </a:rPr>
              <a:t>What is Minimally Invasive Surgery*? </a:t>
            </a:r>
          </a:p>
        </p:txBody>
      </p:sp>
      <p:sp>
        <p:nvSpPr>
          <p:cNvPr id="3" name="Content Placeholder 2"/>
          <p:cNvSpPr>
            <a:spLocks noGrp="1"/>
          </p:cNvSpPr>
          <p:nvPr>
            <p:ph idx="1"/>
          </p:nvPr>
        </p:nvSpPr>
        <p:spPr>
          <a:xfrm>
            <a:off x="511628" y="1975388"/>
            <a:ext cx="5072743" cy="3804925"/>
          </a:xfrm>
        </p:spPr>
        <p:txBody>
          <a:bodyPr>
            <a:normAutofit lnSpcReduction="10000"/>
          </a:bodyPr>
          <a:lstStyle/>
          <a:p>
            <a:r>
              <a:rPr lang="en-US" dirty="0">
                <a:solidFill>
                  <a:srgbClr val="002060"/>
                </a:solidFill>
                <a:latin typeface="Texta" panose="02000000000000000000" pitchFamily="2" charset="77"/>
              </a:rPr>
              <a:t>Minimally Invasive Surgery (MIS) is </a:t>
            </a:r>
            <a:r>
              <a:rPr lang="en-US" dirty="0" smtClean="0">
                <a:solidFill>
                  <a:srgbClr val="002060"/>
                </a:solidFill>
                <a:latin typeface="Texta" panose="02000000000000000000" pitchFamily="2" charset="77"/>
              </a:rPr>
              <a:t>a less </a:t>
            </a:r>
            <a:r>
              <a:rPr lang="en-US" dirty="0">
                <a:solidFill>
                  <a:srgbClr val="002060"/>
                </a:solidFill>
                <a:latin typeface="Texta" panose="02000000000000000000" pitchFamily="2" charset="77"/>
              </a:rPr>
              <a:t>invasive procedure</a:t>
            </a:r>
            <a:r>
              <a:rPr lang="en-US" dirty="0" smtClean="0">
                <a:solidFill>
                  <a:srgbClr val="002060"/>
                </a:solidFill>
                <a:latin typeface="Texta" panose="02000000000000000000" pitchFamily="2" charset="77"/>
              </a:rPr>
              <a:t>, in </a:t>
            </a:r>
            <a:r>
              <a:rPr lang="en-US" dirty="0">
                <a:solidFill>
                  <a:srgbClr val="002060"/>
                </a:solidFill>
                <a:latin typeface="Texta" panose="02000000000000000000" pitchFamily="2" charset="77"/>
              </a:rPr>
              <a:t>which </a:t>
            </a:r>
            <a:r>
              <a:rPr lang="en-US" dirty="0" smtClean="0">
                <a:solidFill>
                  <a:srgbClr val="002060"/>
                </a:solidFill>
                <a:latin typeface="Texta" panose="02000000000000000000" pitchFamily="2" charset="77"/>
              </a:rPr>
              <a:t>special </a:t>
            </a:r>
            <a:r>
              <a:rPr lang="en-US" dirty="0">
                <a:solidFill>
                  <a:srgbClr val="002060"/>
                </a:solidFill>
                <a:latin typeface="Texta" panose="02000000000000000000" pitchFamily="2" charset="77"/>
              </a:rPr>
              <a:t>instruments </a:t>
            </a:r>
            <a:r>
              <a:rPr lang="en-US" dirty="0" smtClean="0">
                <a:solidFill>
                  <a:srgbClr val="002060"/>
                </a:solidFill>
                <a:latin typeface="Texta" panose="02000000000000000000" pitchFamily="2" charset="77"/>
              </a:rPr>
              <a:t>are used to </a:t>
            </a:r>
            <a:r>
              <a:rPr lang="en-US" dirty="0">
                <a:solidFill>
                  <a:srgbClr val="002060"/>
                </a:solidFill>
                <a:latin typeface="Texta" panose="02000000000000000000" pitchFamily="2" charset="77"/>
              </a:rPr>
              <a:t>treat spinal conditions without excessive disruption to the surrounding soft tissues. </a:t>
            </a:r>
          </a:p>
          <a:p>
            <a:r>
              <a:rPr lang="en-US" dirty="0" smtClean="0">
                <a:solidFill>
                  <a:srgbClr val="002060"/>
                </a:solidFill>
                <a:latin typeface="Texta" panose="02000000000000000000" pitchFamily="2" charset="77"/>
              </a:rPr>
              <a:t>An MIS </a:t>
            </a:r>
            <a:r>
              <a:rPr lang="en-US" dirty="0">
                <a:solidFill>
                  <a:srgbClr val="002060"/>
                </a:solidFill>
                <a:latin typeface="Texta" panose="02000000000000000000" pitchFamily="2" charset="77"/>
              </a:rPr>
              <a:t>technique permits the surgeon to separate the muscles surrounding the spine, rather than cut through them.</a:t>
            </a:r>
          </a:p>
        </p:txBody>
      </p:sp>
      <p:pic>
        <p:nvPicPr>
          <p:cNvPr id="4" name="Picture 3"/>
          <p:cNvPicPr>
            <a:picLocks noChangeAspect="1"/>
          </p:cNvPicPr>
          <p:nvPr/>
        </p:nvPicPr>
        <p:blipFill rotWithShape="1">
          <a:blip r:embed="rId2"/>
          <a:srcRect l="5236" t="38723" r="6237" b="25775"/>
          <a:stretch/>
        </p:blipFill>
        <p:spPr>
          <a:xfrm>
            <a:off x="5674893" y="2085264"/>
            <a:ext cx="5972821" cy="3695049"/>
          </a:xfrm>
          <a:prstGeom prst="rect">
            <a:avLst/>
          </a:prstGeom>
        </p:spPr>
      </p:pic>
      <p:sp>
        <p:nvSpPr>
          <p:cNvPr id="5" name="Text Placeholder 3"/>
          <p:cNvSpPr txBox="1">
            <a:spLocks/>
          </p:cNvSpPr>
          <p:nvPr/>
        </p:nvSpPr>
        <p:spPr>
          <a:xfrm>
            <a:off x="511628" y="1413669"/>
            <a:ext cx="10515600" cy="411956"/>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solidFill>
                  <a:srgbClr val="002060"/>
                </a:solidFill>
                <a:latin typeface="Texta" panose="02000000000000000000" pitchFamily="2" charset="77"/>
              </a:rPr>
              <a:t>Operating through small incisions along the spine.</a:t>
            </a:r>
          </a:p>
        </p:txBody>
      </p:sp>
      <p:sp>
        <p:nvSpPr>
          <p:cNvPr id="6" name="Content Placeholder 2"/>
          <p:cNvSpPr txBox="1">
            <a:spLocks/>
          </p:cNvSpPr>
          <p:nvPr/>
        </p:nvSpPr>
        <p:spPr>
          <a:xfrm>
            <a:off x="511628" y="6039952"/>
            <a:ext cx="11223172" cy="604157"/>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000" dirty="0">
                <a:solidFill>
                  <a:srgbClr val="002060"/>
                </a:solidFill>
                <a:latin typeface="Texta" panose="02000000000000000000" pitchFamily="2" charset="77"/>
              </a:rPr>
              <a:t>*</a:t>
            </a:r>
            <a:r>
              <a:rPr lang="en-US" sz="1600" dirty="0">
                <a:solidFill>
                  <a:srgbClr val="002060"/>
                </a:solidFill>
                <a:latin typeface="Texta" panose="02000000000000000000" pitchFamily="2" charset="77"/>
              </a:rPr>
              <a:t>It is important to understand that the decision to receive minimally invasive surgery is individualized to the patient and the patient’s symptoms. It is important to discuss with your physician whether minimally invasive surgery is right for you.</a:t>
            </a:r>
          </a:p>
        </p:txBody>
      </p:sp>
      <p:pic>
        <p:nvPicPr>
          <p:cNvPr id="7" name="Picture 6">
            <a:extLst>
              <a:ext uri="{FF2B5EF4-FFF2-40B4-BE49-F238E27FC236}">
                <a16:creationId xmlns:a16="http://schemas.microsoft.com/office/drawing/2014/main" id="{C28CC900-055A-7B42-88CC-B24800CD1F00}"/>
              </a:ext>
            </a:extLst>
          </p:cNvPr>
          <p:cNvPicPr>
            <a:picLocks noChangeAspect="1"/>
          </p:cNvPicPr>
          <p:nvPr/>
        </p:nvPicPr>
        <p:blipFill rotWithShape="1">
          <a:blip r:embed="rId3">
            <a:duotone>
              <a:schemeClr val="accent1">
                <a:shade val="45000"/>
                <a:satMod val="135000"/>
              </a:schemeClr>
              <a:prstClr val="white"/>
            </a:duotone>
            <a:alphaModFix amt="20000"/>
            <a:extLst>
              <a:ext uri="{BEBA8EAE-BF5A-486C-A8C5-ECC9F3942E4B}">
                <a14:imgProps xmlns:a14="http://schemas.microsoft.com/office/drawing/2010/main">
                  <a14:imgLayer>
                    <a14:imgEffect>
                      <a14:brightnessContrast bright="40000" contrast="40000"/>
                    </a14:imgEffect>
                  </a14:imgLayer>
                </a14:imgProps>
              </a:ext>
              <a:ext uri="{28A0092B-C50C-407E-A947-70E740481C1C}">
                <a14:useLocalDpi xmlns:a14="http://schemas.microsoft.com/office/drawing/2010/main" val="0"/>
              </a:ext>
            </a:extLst>
          </a:blip>
          <a:srcRect/>
          <a:stretch/>
        </p:blipFill>
        <p:spPr>
          <a:xfrm>
            <a:off x="0" y="3186748"/>
            <a:ext cx="12192000" cy="4781550"/>
          </a:xfrm>
          <a:prstGeom prst="rect">
            <a:avLst/>
          </a:prstGeom>
        </p:spPr>
      </p:pic>
      <p:sp>
        <p:nvSpPr>
          <p:cNvPr id="8" name="Slide Number Placeholder 7"/>
          <p:cNvSpPr>
            <a:spLocks noGrp="1"/>
          </p:cNvSpPr>
          <p:nvPr>
            <p:ph type="sldNum" sz="quarter" idx="12"/>
          </p:nvPr>
        </p:nvSpPr>
        <p:spPr/>
        <p:txBody>
          <a:bodyPr/>
          <a:lstStyle/>
          <a:p>
            <a:fld id="{A3E1E5F7-0605-48C2-98E8-1EEF49B1E7A8}" type="slidenum">
              <a:rPr lang="en-US" smtClean="0"/>
              <a:t>10</a:t>
            </a:fld>
            <a:endParaRPr lang="en-US"/>
          </a:p>
        </p:txBody>
      </p:sp>
    </p:spTree>
    <p:extLst>
      <p:ext uri="{BB962C8B-B14F-4D97-AF65-F5344CB8AC3E}">
        <p14:creationId xmlns:p14="http://schemas.microsoft.com/office/powerpoint/2010/main" val="41118474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7016AE43-E730-B94F-9A9A-2C6469D18655}"/>
              </a:ext>
            </a:extLst>
          </p:cNvPr>
          <p:cNvPicPr>
            <a:picLocks noChangeAspect="1"/>
          </p:cNvPicPr>
          <p:nvPr/>
        </p:nvPicPr>
        <p:blipFill rotWithShape="1">
          <a:blip r:embed="rId2">
            <a:duotone>
              <a:schemeClr val="accent1">
                <a:shade val="45000"/>
                <a:satMod val="135000"/>
              </a:schemeClr>
              <a:prstClr val="white"/>
            </a:duotone>
            <a:alphaModFix amt="20000"/>
            <a:extLst>
              <a:ext uri="{BEBA8EAE-BF5A-486C-A8C5-ECC9F3942E4B}">
                <a14:imgProps xmlns:a14="http://schemas.microsoft.com/office/drawing/2010/main">
                  <a14:imgLayer>
                    <a14:imgEffect>
                      <a14:brightnessContrast bright="40000" contrast="40000"/>
                    </a14:imgEffect>
                  </a14:imgLayer>
                </a14:imgProps>
              </a:ext>
              <a:ext uri="{28A0092B-C50C-407E-A947-70E740481C1C}">
                <a14:useLocalDpi xmlns:a14="http://schemas.microsoft.com/office/drawing/2010/main" val="0"/>
              </a:ext>
            </a:extLst>
          </a:blip>
          <a:srcRect/>
          <a:stretch/>
        </p:blipFill>
        <p:spPr>
          <a:xfrm>
            <a:off x="0" y="3215028"/>
            <a:ext cx="12192000" cy="4781550"/>
          </a:xfrm>
          <a:prstGeom prst="rect">
            <a:avLst/>
          </a:prstGeom>
        </p:spPr>
      </p:pic>
      <p:sp>
        <p:nvSpPr>
          <p:cNvPr id="2" name="Title 1"/>
          <p:cNvSpPr>
            <a:spLocks noGrp="1"/>
          </p:cNvSpPr>
          <p:nvPr>
            <p:ph type="title"/>
          </p:nvPr>
        </p:nvSpPr>
        <p:spPr>
          <a:xfrm>
            <a:off x="511628" y="365126"/>
            <a:ext cx="11223172" cy="1048544"/>
          </a:xfrm>
        </p:spPr>
        <p:txBody>
          <a:bodyPr>
            <a:normAutofit/>
          </a:bodyPr>
          <a:lstStyle/>
          <a:p>
            <a:r>
              <a:rPr lang="en-US" b="1" dirty="0">
                <a:solidFill>
                  <a:srgbClr val="068EF2"/>
                </a:solidFill>
                <a:latin typeface="Texta Heavy" panose="02000000000000000000" pitchFamily="2" charset="77"/>
              </a:rPr>
              <a:t>What is Minimally Invasive Surgery*? </a:t>
            </a:r>
          </a:p>
        </p:txBody>
      </p:sp>
      <p:sp>
        <p:nvSpPr>
          <p:cNvPr id="5" name="Text Placeholder 3"/>
          <p:cNvSpPr txBox="1">
            <a:spLocks/>
          </p:cNvSpPr>
          <p:nvPr/>
        </p:nvSpPr>
        <p:spPr>
          <a:xfrm>
            <a:off x="511628" y="1413669"/>
            <a:ext cx="10515600" cy="411956"/>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b="1" dirty="0">
              <a:solidFill>
                <a:srgbClr val="002060"/>
              </a:solidFill>
              <a:latin typeface="Texta" panose="02000000000000000000" pitchFamily="2" charset="77"/>
            </a:endParaRPr>
          </a:p>
        </p:txBody>
      </p:sp>
      <p:sp>
        <p:nvSpPr>
          <p:cNvPr id="8" name="Content Placeholder 2">
            <a:extLst>
              <a:ext uri="{FF2B5EF4-FFF2-40B4-BE49-F238E27FC236}">
                <a16:creationId xmlns:a16="http://schemas.microsoft.com/office/drawing/2014/main" id="{C09A5220-CF65-3D48-B717-978FC3BF9187}"/>
              </a:ext>
            </a:extLst>
          </p:cNvPr>
          <p:cNvSpPr txBox="1">
            <a:spLocks/>
          </p:cNvSpPr>
          <p:nvPr/>
        </p:nvSpPr>
        <p:spPr>
          <a:xfrm>
            <a:off x="511628" y="1895476"/>
            <a:ext cx="10514960" cy="371032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baseline="30000" dirty="0">
                <a:solidFill>
                  <a:srgbClr val="002060"/>
                </a:solidFill>
                <a:latin typeface="Texta" panose="02000000000000000000" pitchFamily="2" charset="77"/>
              </a:rPr>
              <a:t>Minimally invasive surgery combines your surgeon’s understanding of anatomy with x-ray imaging to treat spine conditions using small incisions. A minimally invasive technique permits the surgeon to separate the muscles surrounding the spine rather than cut through them. The surgeon operates through small incisions along the spine.</a:t>
            </a:r>
          </a:p>
          <a:p>
            <a:r>
              <a:rPr lang="en-US" sz="3200" baseline="30000" dirty="0">
                <a:solidFill>
                  <a:srgbClr val="002060"/>
                </a:solidFill>
                <a:latin typeface="Texta" panose="02000000000000000000" pitchFamily="2" charset="77"/>
              </a:rPr>
              <a:t>It is important to understand that the decision to receive minimally invasive surgery is individualized to the patient and the patient's symptoms. It is important to discuss with your physician whether minimally invasive surgery is right for you. </a:t>
            </a:r>
          </a:p>
        </p:txBody>
      </p:sp>
      <p:sp>
        <p:nvSpPr>
          <p:cNvPr id="3" name="Slide Number Placeholder 2"/>
          <p:cNvSpPr>
            <a:spLocks noGrp="1"/>
          </p:cNvSpPr>
          <p:nvPr>
            <p:ph type="sldNum" sz="quarter" idx="12"/>
          </p:nvPr>
        </p:nvSpPr>
        <p:spPr/>
        <p:txBody>
          <a:bodyPr/>
          <a:lstStyle/>
          <a:p>
            <a:fld id="{A3E1E5F7-0605-48C2-98E8-1EEF49B1E7A8}" type="slidenum">
              <a:rPr lang="en-US" smtClean="0"/>
              <a:t>11</a:t>
            </a:fld>
            <a:endParaRPr lang="en-US"/>
          </a:p>
        </p:txBody>
      </p:sp>
    </p:spTree>
    <p:extLst>
      <p:ext uri="{BB962C8B-B14F-4D97-AF65-F5344CB8AC3E}">
        <p14:creationId xmlns:p14="http://schemas.microsoft.com/office/powerpoint/2010/main" val="16278555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F21B5F97-D9BD-1845-A69E-42ED8A74DF44}"/>
              </a:ext>
            </a:extLst>
          </p:cNvPr>
          <p:cNvPicPr>
            <a:picLocks noChangeAspect="1"/>
          </p:cNvPicPr>
          <p:nvPr/>
        </p:nvPicPr>
        <p:blipFill rotWithShape="1">
          <a:blip r:embed="rId2">
            <a:duotone>
              <a:schemeClr val="accent1">
                <a:shade val="45000"/>
                <a:satMod val="135000"/>
              </a:schemeClr>
              <a:prstClr val="white"/>
            </a:duotone>
            <a:alphaModFix amt="20000"/>
            <a:extLst>
              <a:ext uri="{BEBA8EAE-BF5A-486C-A8C5-ECC9F3942E4B}">
                <a14:imgProps xmlns:a14="http://schemas.microsoft.com/office/drawing/2010/main">
                  <a14:imgLayer>
                    <a14:imgEffect>
                      <a14:brightnessContrast bright="40000" contrast="40000"/>
                    </a14:imgEffect>
                  </a14:imgLayer>
                </a14:imgProps>
              </a:ext>
              <a:ext uri="{28A0092B-C50C-407E-A947-70E740481C1C}">
                <a14:useLocalDpi xmlns:a14="http://schemas.microsoft.com/office/drawing/2010/main" val="0"/>
              </a:ext>
            </a:extLst>
          </a:blip>
          <a:srcRect/>
          <a:stretch/>
        </p:blipFill>
        <p:spPr>
          <a:xfrm>
            <a:off x="0" y="2890657"/>
            <a:ext cx="12192000" cy="4781550"/>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2055" y="1073625"/>
            <a:ext cx="3208657" cy="2406493"/>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41920" y="3568756"/>
            <a:ext cx="3611880" cy="2708910"/>
          </a:xfrm>
          <a:prstGeom prst="rect">
            <a:avLst/>
          </a:prstGeom>
        </p:spPr>
      </p:pic>
      <p:sp>
        <p:nvSpPr>
          <p:cNvPr id="7" name="Rectangle 6"/>
          <p:cNvSpPr/>
          <p:nvPr/>
        </p:nvSpPr>
        <p:spPr>
          <a:xfrm>
            <a:off x="909857" y="4365686"/>
            <a:ext cx="6832063" cy="830997"/>
          </a:xfrm>
          <a:prstGeom prst="rect">
            <a:avLst/>
          </a:prstGeom>
        </p:spPr>
        <p:txBody>
          <a:bodyPr wrap="square">
            <a:spAutoFit/>
          </a:bodyPr>
          <a:lstStyle/>
          <a:p>
            <a:r>
              <a:rPr lang="en-US" sz="2400" b="1" dirty="0">
                <a:solidFill>
                  <a:srgbClr val="068EF2"/>
                </a:solidFill>
                <a:latin typeface="Texta" panose="02000000000000000000" pitchFamily="2" charset="77"/>
              </a:rPr>
              <a:t>Navigation</a:t>
            </a:r>
            <a:r>
              <a:rPr lang="en-US" sz="2400" dirty="0">
                <a:solidFill>
                  <a:srgbClr val="002060"/>
                </a:solidFill>
                <a:latin typeface="Texta" panose="02000000000000000000" pitchFamily="2" charset="77"/>
              </a:rPr>
              <a:t> </a:t>
            </a:r>
            <a:r>
              <a:rPr lang="en-US" sz="2400" dirty="0" smtClean="0">
                <a:solidFill>
                  <a:srgbClr val="002060"/>
                </a:solidFill>
                <a:latin typeface="Texta" panose="02000000000000000000" pitchFamily="2" charset="77"/>
              </a:rPr>
              <a:t>is a way for your surgeon to see the tools in relation to your body on a screen as they are being used.</a:t>
            </a:r>
            <a:endParaRPr lang="en-US" sz="2400" dirty="0">
              <a:solidFill>
                <a:srgbClr val="002060"/>
              </a:solidFill>
              <a:latin typeface="Texta" panose="02000000000000000000" pitchFamily="2" charset="77"/>
            </a:endParaRPr>
          </a:p>
        </p:txBody>
      </p:sp>
      <p:sp>
        <p:nvSpPr>
          <p:cNvPr id="8" name="Rectangle 7"/>
          <p:cNvSpPr/>
          <p:nvPr/>
        </p:nvSpPr>
        <p:spPr>
          <a:xfrm>
            <a:off x="4549261" y="1617008"/>
            <a:ext cx="7007013" cy="1200329"/>
          </a:xfrm>
          <a:prstGeom prst="rect">
            <a:avLst/>
          </a:prstGeom>
        </p:spPr>
        <p:txBody>
          <a:bodyPr wrap="square">
            <a:spAutoFit/>
          </a:bodyPr>
          <a:lstStyle/>
          <a:p>
            <a:r>
              <a:rPr lang="en-US" sz="2400" b="1" dirty="0">
                <a:solidFill>
                  <a:srgbClr val="068EF2"/>
                </a:solidFill>
                <a:latin typeface="Texta" panose="02000000000000000000" pitchFamily="2" charset="77"/>
              </a:rPr>
              <a:t>Robotic Guidance </a:t>
            </a:r>
            <a:r>
              <a:rPr lang="en-US" sz="2400" dirty="0" smtClean="0">
                <a:solidFill>
                  <a:srgbClr val="002060"/>
                </a:solidFill>
                <a:latin typeface="Texta" panose="02000000000000000000" pitchFamily="2" charset="77"/>
              </a:rPr>
              <a:t>is as an assistant for your surgeon. The robotic arm aligns tools along a planned pathway to place your screw implants.</a:t>
            </a:r>
            <a:endParaRPr lang="en-US" sz="2400" dirty="0">
              <a:solidFill>
                <a:srgbClr val="002060"/>
              </a:solidFill>
              <a:latin typeface="Texta" panose="02000000000000000000" pitchFamily="2" charset="77"/>
            </a:endParaRPr>
          </a:p>
        </p:txBody>
      </p:sp>
      <p:pic>
        <p:nvPicPr>
          <p:cNvPr id="10" name="Picture 9"/>
          <p:cNvPicPr>
            <a:picLocks noChangeAspect="1"/>
          </p:cNvPicPr>
          <p:nvPr/>
        </p:nvPicPr>
        <p:blipFill>
          <a:blip r:embed="rId5"/>
          <a:stretch>
            <a:fillRect/>
          </a:stretch>
        </p:blipFill>
        <p:spPr>
          <a:xfrm>
            <a:off x="83143" y="6169103"/>
            <a:ext cx="741871" cy="597802"/>
          </a:xfrm>
          <a:prstGeom prst="rect">
            <a:avLst/>
          </a:prstGeom>
        </p:spPr>
      </p:pic>
      <p:sp>
        <p:nvSpPr>
          <p:cNvPr id="9" name="Title 1">
            <a:extLst>
              <a:ext uri="{FF2B5EF4-FFF2-40B4-BE49-F238E27FC236}">
                <a16:creationId xmlns:a16="http://schemas.microsoft.com/office/drawing/2014/main" id="{9DD27116-3D98-4A40-9A3A-FB35C0887FA7}"/>
              </a:ext>
            </a:extLst>
          </p:cNvPr>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068EF2"/>
                </a:solidFill>
                <a:latin typeface="Texta Heavy" panose="02000000000000000000" pitchFamily="2" charset="77"/>
              </a:rPr>
              <a:t>What is Robotic Guidance and Navigation?</a:t>
            </a:r>
          </a:p>
        </p:txBody>
      </p:sp>
      <p:sp>
        <p:nvSpPr>
          <p:cNvPr id="11" name="Rectangle 10">
            <a:extLst>
              <a:ext uri="{FF2B5EF4-FFF2-40B4-BE49-F238E27FC236}">
                <a16:creationId xmlns:a16="http://schemas.microsoft.com/office/drawing/2014/main" id="{022A0691-3103-9246-8EDE-AF7661AAF14B}"/>
              </a:ext>
            </a:extLst>
          </p:cNvPr>
          <p:cNvSpPr/>
          <p:nvPr/>
        </p:nvSpPr>
        <p:spPr>
          <a:xfrm>
            <a:off x="1079863" y="3486653"/>
            <a:ext cx="9840686" cy="18288"/>
          </a:xfrm>
          <a:prstGeom prst="rect">
            <a:avLst/>
          </a:prstGeom>
          <a:gradFill>
            <a:gsLst>
              <a:gs pos="0">
                <a:srgbClr val="068EF2"/>
              </a:gs>
              <a:gs pos="100000">
                <a:srgbClr val="27469C"/>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12"/>
          </p:nvPr>
        </p:nvSpPr>
        <p:spPr/>
        <p:txBody>
          <a:bodyPr/>
          <a:lstStyle/>
          <a:p>
            <a:fld id="{A3E1E5F7-0605-48C2-98E8-1EEF49B1E7A8}" type="slidenum">
              <a:rPr lang="en-US" smtClean="0"/>
              <a:t>12</a:t>
            </a:fld>
            <a:endParaRPr lang="en-US"/>
          </a:p>
        </p:txBody>
      </p:sp>
    </p:spTree>
    <p:extLst>
      <p:ext uri="{BB962C8B-B14F-4D97-AF65-F5344CB8AC3E}">
        <p14:creationId xmlns:p14="http://schemas.microsoft.com/office/powerpoint/2010/main" val="29204676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E849FF97-F588-1346-873D-ECFD1AC9467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95635"/>
            <a:ext cx="12192000" cy="8128000"/>
          </a:xfrm>
          <a:prstGeom prst="rect">
            <a:avLst/>
          </a:prstGeom>
        </p:spPr>
      </p:pic>
      <p:sp>
        <p:nvSpPr>
          <p:cNvPr id="9" name="Rectangle 8">
            <a:extLst>
              <a:ext uri="{FF2B5EF4-FFF2-40B4-BE49-F238E27FC236}">
                <a16:creationId xmlns:a16="http://schemas.microsoft.com/office/drawing/2014/main" id="{155D9441-C4AC-E245-846C-85E73D79E600}"/>
              </a:ext>
            </a:extLst>
          </p:cNvPr>
          <p:cNvSpPr/>
          <p:nvPr/>
        </p:nvSpPr>
        <p:spPr>
          <a:xfrm>
            <a:off x="0" y="0"/>
            <a:ext cx="6087761" cy="6858000"/>
          </a:xfrm>
          <a:prstGeom prst="rect">
            <a:avLst/>
          </a:prstGeom>
          <a:solidFill>
            <a:srgbClr val="068EF2">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p:cNvSpPr>
            <a:spLocks noGrp="1"/>
          </p:cNvSpPr>
          <p:nvPr>
            <p:ph idx="1"/>
          </p:nvPr>
        </p:nvSpPr>
        <p:spPr>
          <a:xfrm>
            <a:off x="455142" y="2098894"/>
            <a:ext cx="5278394" cy="4203052"/>
          </a:xfrm>
        </p:spPr>
        <p:txBody>
          <a:bodyPr>
            <a:normAutofit/>
          </a:bodyPr>
          <a:lstStyle/>
          <a:p>
            <a:pPr marL="0" indent="0">
              <a:lnSpc>
                <a:spcPct val="120000"/>
              </a:lnSpc>
              <a:buNone/>
            </a:pPr>
            <a:r>
              <a:rPr lang="en-US" dirty="0">
                <a:solidFill>
                  <a:schemeClr val="bg1"/>
                </a:solidFill>
                <a:latin typeface="Texta" panose="02000000000000000000" pitchFamily="2" charset="77"/>
              </a:rPr>
              <a:t>Designed to improve </a:t>
            </a:r>
            <a:r>
              <a:rPr lang="en-US" dirty="0" smtClean="0">
                <a:solidFill>
                  <a:schemeClr val="bg1"/>
                </a:solidFill>
                <a:latin typeface="Texta" panose="02000000000000000000" pitchFamily="2" charset="77"/>
              </a:rPr>
              <a:t>accuracy of screw placement </a:t>
            </a:r>
            <a:r>
              <a:rPr lang="en-US" dirty="0">
                <a:solidFill>
                  <a:schemeClr val="bg1"/>
                </a:solidFill>
                <a:latin typeface="Texta" panose="02000000000000000000" pitchFamily="2" charset="77"/>
              </a:rPr>
              <a:t>and optimize </a:t>
            </a:r>
            <a:r>
              <a:rPr lang="en-US" dirty="0" smtClean="0">
                <a:solidFill>
                  <a:schemeClr val="bg1"/>
                </a:solidFill>
                <a:latin typeface="Texta" panose="02000000000000000000" pitchFamily="2" charset="77"/>
              </a:rPr>
              <a:t>your </a:t>
            </a:r>
            <a:r>
              <a:rPr lang="en-US" dirty="0">
                <a:solidFill>
                  <a:schemeClr val="bg1"/>
                </a:solidFill>
                <a:latin typeface="Texta" panose="02000000000000000000" pitchFamily="2" charset="77"/>
              </a:rPr>
              <a:t>care by using robotics and </a:t>
            </a:r>
            <a:r>
              <a:rPr lang="en-US" dirty="0" smtClean="0">
                <a:solidFill>
                  <a:schemeClr val="bg1"/>
                </a:solidFill>
                <a:latin typeface="Texta" panose="02000000000000000000" pitchFamily="2" charset="77"/>
              </a:rPr>
              <a:t>navigation. </a:t>
            </a:r>
            <a:r>
              <a:rPr lang="en-US" dirty="0">
                <a:solidFill>
                  <a:schemeClr val="bg1"/>
                </a:solidFill>
                <a:latin typeface="Texta" panose="02000000000000000000" pitchFamily="2" charset="77"/>
              </a:rPr>
              <a:t>M</a:t>
            </a:r>
            <a:r>
              <a:rPr lang="en-US" dirty="0" smtClean="0">
                <a:solidFill>
                  <a:schemeClr val="bg1"/>
                </a:solidFill>
                <a:latin typeface="Texta" panose="02000000000000000000" pitchFamily="2" charset="77"/>
              </a:rPr>
              <a:t>uch </a:t>
            </a:r>
            <a:r>
              <a:rPr lang="en-US" dirty="0">
                <a:solidFill>
                  <a:schemeClr val="bg1"/>
                </a:solidFill>
                <a:latin typeface="Texta" panose="02000000000000000000" pitchFamily="2" charset="77"/>
              </a:rPr>
              <a:t>like a GPS in your </a:t>
            </a:r>
            <a:r>
              <a:rPr lang="en-US" dirty="0" smtClean="0">
                <a:solidFill>
                  <a:schemeClr val="bg1"/>
                </a:solidFill>
                <a:latin typeface="Texta" panose="02000000000000000000" pitchFamily="2" charset="77"/>
              </a:rPr>
              <a:t>car, the surgeon plans the route to place your screw implants and </a:t>
            </a:r>
            <a:r>
              <a:rPr lang="en-US" dirty="0" err="1" smtClean="0">
                <a:solidFill>
                  <a:schemeClr val="bg1"/>
                </a:solidFill>
                <a:latin typeface="Texta" panose="02000000000000000000" pitchFamily="2" charset="77"/>
              </a:rPr>
              <a:t>ExcelsiusGPS</a:t>
            </a:r>
            <a:r>
              <a:rPr lang="en-US" dirty="0">
                <a:solidFill>
                  <a:schemeClr val="bg1"/>
                </a:solidFill>
              </a:rPr>
              <a:t>®</a:t>
            </a:r>
            <a:r>
              <a:rPr lang="en-US" dirty="0" smtClean="0">
                <a:solidFill>
                  <a:schemeClr val="bg1"/>
                </a:solidFill>
                <a:latin typeface="Texta" panose="02000000000000000000" pitchFamily="2" charset="77"/>
              </a:rPr>
              <a:t> aligns your surgeon along that pathway.</a:t>
            </a:r>
            <a:endParaRPr lang="en-US" dirty="0">
              <a:solidFill>
                <a:schemeClr val="bg1"/>
              </a:solidFill>
              <a:latin typeface="Texta" panose="02000000000000000000" pitchFamily="2" charset="77"/>
            </a:endParaRPr>
          </a:p>
        </p:txBody>
      </p:sp>
      <p:pic>
        <p:nvPicPr>
          <p:cNvPr id="11" name="Picture 10">
            <a:extLst>
              <a:ext uri="{FF2B5EF4-FFF2-40B4-BE49-F238E27FC236}">
                <a16:creationId xmlns:a16="http://schemas.microsoft.com/office/drawing/2014/main" id="{2148B592-A30D-E44A-81CA-6D0AD4A137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4315" y="663368"/>
            <a:ext cx="4544963" cy="879472"/>
          </a:xfrm>
          <a:prstGeom prst="rect">
            <a:avLst/>
          </a:prstGeom>
        </p:spPr>
      </p:pic>
      <p:sp>
        <p:nvSpPr>
          <p:cNvPr id="2" name="Slide Number Placeholder 1"/>
          <p:cNvSpPr>
            <a:spLocks noGrp="1"/>
          </p:cNvSpPr>
          <p:nvPr>
            <p:ph type="sldNum" sz="quarter" idx="12"/>
          </p:nvPr>
        </p:nvSpPr>
        <p:spPr/>
        <p:txBody>
          <a:bodyPr/>
          <a:lstStyle/>
          <a:p>
            <a:fld id="{A3E1E5F7-0605-48C2-98E8-1EEF49B1E7A8}" type="slidenum">
              <a:rPr lang="en-US" smtClean="0"/>
              <a:t>13</a:t>
            </a:fld>
            <a:endParaRPr lang="en-US"/>
          </a:p>
        </p:txBody>
      </p:sp>
    </p:spTree>
    <p:extLst>
      <p:ext uri="{BB962C8B-B14F-4D97-AF65-F5344CB8AC3E}">
        <p14:creationId xmlns:p14="http://schemas.microsoft.com/office/powerpoint/2010/main" val="6593645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E25591E-EB97-F843-B5D2-30015AD168CB}"/>
              </a:ext>
            </a:extLst>
          </p:cNvPr>
          <p:cNvPicPr>
            <a:picLocks noChangeAspect="1"/>
          </p:cNvPicPr>
          <p:nvPr/>
        </p:nvPicPr>
        <p:blipFill rotWithShape="1">
          <a:blip r:embed="rId2">
            <a:duotone>
              <a:schemeClr val="accent1">
                <a:shade val="45000"/>
                <a:satMod val="135000"/>
              </a:schemeClr>
              <a:prstClr val="white"/>
            </a:duotone>
            <a:alphaModFix amt="20000"/>
            <a:extLst>
              <a:ext uri="{BEBA8EAE-BF5A-486C-A8C5-ECC9F3942E4B}">
                <a14:imgProps xmlns:a14="http://schemas.microsoft.com/office/drawing/2010/main">
                  <a14:imgLayer>
                    <a14:imgEffect>
                      <a14:brightnessContrast bright="40000" contrast="40000"/>
                    </a14:imgEffect>
                  </a14:imgLayer>
                </a14:imgProps>
              </a:ext>
              <a:ext uri="{28A0092B-C50C-407E-A947-70E740481C1C}">
                <a14:useLocalDpi xmlns:a14="http://schemas.microsoft.com/office/drawing/2010/main" val="0"/>
              </a:ext>
            </a:extLst>
          </a:blip>
          <a:srcRect/>
          <a:stretch/>
        </p:blipFill>
        <p:spPr>
          <a:xfrm>
            <a:off x="0" y="3195456"/>
            <a:ext cx="12192000" cy="4781550"/>
          </a:xfrm>
          <a:prstGeom prst="rect">
            <a:avLst/>
          </a:prstGeom>
        </p:spPr>
      </p:pic>
      <p:sp>
        <p:nvSpPr>
          <p:cNvPr id="3" name="Content Placeholder 2"/>
          <p:cNvSpPr>
            <a:spLocks noGrp="1"/>
          </p:cNvSpPr>
          <p:nvPr>
            <p:ph idx="1"/>
          </p:nvPr>
        </p:nvSpPr>
        <p:spPr>
          <a:xfrm>
            <a:off x="838201" y="1825625"/>
            <a:ext cx="5492930" cy="4351338"/>
          </a:xfrm>
        </p:spPr>
        <p:txBody>
          <a:bodyPr>
            <a:normAutofit/>
          </a:bodyPr>
          <a:lstStyle/>
          <a:p>
            <a:pPr marL="0" indent="0">
              <a:buNone/>
            </a:pPr>
            <a:r>
              <a:rPr lang="en-US" b="1" dirty="0" smtClean="0">
                <a:solidFill>
                  <a:srgbClr val="068EF2"/>
                </a:solidFill>
                <a:latin typeface="Texta" panose="02000000000000000000" pitchFamily="2" charset="77"/>
              </a:rPr>
              <a:t>STEP 1: </a:t>
            </a:r>
            <a:r>
              <a:rPr lang="en-US" dirty="0" smtClean="0">
                <a:solidFill>
                  <a:srgbClr val="002060"/>
                </a:solidFill>
                <a:latin typeface="Texta" panose="02000000000000000000" pitchFamily="2" charset="77"/>
              </a:rPr>
              <a:t>Medical </a:t>
            </a:r>
            <a:r>
              <a:rPr lang="en-US" dirty="0">
                <a:solidFill>
                  <a:srgbClr val="002060"/>
                </a:solidFill>
                <a:latin typeface="Texta" panose="02000000000000000000" pitchFamily="2" charset="77"/>
              </a:rPr>
              <a:t>images are taken and imported into ExcelsiusGPS®. </a:t>
            </a:r>
          </a:p>
          <a:p>
            <a:pPr marL="0" indent="0">
              <a:buNone/>
            </a:pPr>
            <a:r>
              <a:rPr lang="en-US" b="1" dirty="0" smtClean="0">
                <a:solidFill>
                  <a:srgbClr val="068EF2"/>
                </a:solidFill>
                <a:latin typeface="Texta" panose="02000000000000000000" pitchFamily="2" charset="77"/>
              </a:rPr>
              <a:t>STEP 2: </a:t>
            </a:r>
            <a:r>
              <a:rPr lang="en-US" dirty="0" smtClean="0">
                <a:solidFill>
                  <a:srgbClr val="002060"/>
                </a:solidFill>
                <a:latin typeface="Texta" panose="02000000000000000000" pitchFamily="2" charset="77"/>
              </a:rPr>
              <a:t>Your surgeon plans the size and placement of pedicle screws based on your medical images.</a:t>
            </a:r>
            <a:endParaRPr lang="en-US" dirty="0">
              <a:solidFill>
                <a:srgbClr val="002060"/>
              </a:solidFill>
              <a:latin typeface="Texta" panose="02000000000000000000" pitchFamily="2" charset="77"/>
            </a:endParaRPr>
          </a:p>
          <a:p>
            <a:pPr marL="0" indent="0">
              <a:buNone/>
            </a:pPr>
            <a:r>
              <a:rPr lang="en-US" b="1" dirty="0" smtClean="0">
                <a:solidFill>
                  <a:srgbClr val="068EF2"/>
                </a:solidFill>
                <a:latin typeface="Texta" panose="02000000000000000000" pitchFamily="2" charset="77"/>
              </a:rPr>
              <a:t>STEP 3: </a:t>
            </a:r>
            <a:r>
              <a:rPr lang="en-US" dirty="0" smtClean="0">
                <a:solidFill>
                  <a:srgbClr val="002060"/>
                </a:solidFill>
                <a:latin typeface="Texta" panose="02000000000000000000" pitchFamily="2" charset="77"/>
              </a:rPr>
              <a:t>The plan </a:t>
            </a:r>
            <a:r>
              <a:rPr lang="en-US" dirty="0">
                <a:solidFill>
                  <a:srgbClr val="002060"/>
                </a:solidFill>
                <a:latin typeface="Texta" panose="02000000000000000000" pitchFamily="2" charset="77"/>
              </a:rPr>
              <a:t>is used to guide the </a:t>
            </a:r>
            <a:r>
              <a:rPr lang="en-US" dirty="0" smtClean="0">
                <a:solidFill>
                  <a:srgbClr val="002060"/>
                </a:solidFill>
                <a:latin typeface="Texta" panose="02000000000000000000" pitchFamily="2" charset="77"/>
              </a:rPr>
              <a:t>robotic </a:t>
            </a:r>
            <a:r>
              <a:rPr lang="en-US" dirty="0">
                <a:solidFill>
                  <a:srgbClr val="002060"/>
                </a:solidFill>
                <a:latin typeface="Texta" panose="02000000000000000000" pitchFamily="2" charset="77"/>
              </a:rPr>
              <a:t>arm to </a:t>
            </a:r>
            <a:r>
              <a:rPr lang="en-US" dirty="0" smtClean="0">
                <a:solidFill>
                  <a:srgbClr val="002060"/>
                </a:solidFill>
                <a:latin typeface="Texta" panose="02000000000000000000" pitchFamily="2" charset="77"/>
              </a:rPr>
              <a:t>the surgeon’s planned pathway, similar to a planned route on your car GPS.</a:t>
            </a:r>
            <a:endParaRPr lang="en-US" dirty="0">
              <a:solidFill>
                <a:srgbClr val="002060"/>
              </a:solidFill>
              <a:latin typeface="Texta" panose="02000000000000000000" pitchFamily="2" charset="77"/>
            </a:endParaRPr>
          </a:p>
        </p:txBody>
      </p:sp>
      <p:sp>
        <p:nvSpPr>
          <p:cNvPr id="7" name="Title 1">
            <a:extLst>
              <a:ext uri="{FF2B5EF4-FFF2-40B4-BE49-F238E27FC236}">
                <a16:creationId xmlns:a16="http://schemas.microsoft.com/office/drawing/2014/main" id="{656DE391-8CD8-5C4A-8A0D-1DF557CF8C57}"/>
              </a:ext>
            </a:extLst>
          </p:cNvPr>
          <p:cNvSpPr>
            <a:spLocks noGrp="1"/>
          </p:cNvSpPr>
          <p:nvPr>
            <p:ph type="title"/>
          </p:nvPr>
        </p:nvSpPr>
        <p:spPr>
          <a:xfrm>
            <a:off x="838200" y="365125"/>
            <a:ext cx="10515600" cy="1325563"/>
          </a:xfrm>
        </p:spPr>
        <p:txBody>
          <a:bodyPr/>
          <a:lstStyle/>
          <a:p>
            <a:r>
              <a:rPr lang="en-US" b="1" dirty="0">
                <a:solidFill>
                  <a:srgbClr val="068EF2"/>
                </a:solidFill>
                <a:latin typeface="Texta" panose="02000000000000000000" pitchFamily="2" charset="77"/>
              </a:rPr>
              <a:t>Day of Surgery</a:t>
            </a:r>
          </a:p>
        </p:txBody>
      </p:sp>
      <p:pic>
        <p:nvPicPr>
          <p:cNvPr id="10" name="Picture 9">
            <a:extLst>
              <a:ext uri="{FF2B5EF4-FFF2-40B4-BE49-F238E27FC236}">
                <a16:creationId xmlns:a16="http://schemas.microsoft.com/office/drawing/2014/main" id="{7B7FA103-4425-AD43-9058-8B661D31B7F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29024" y="278674"/>
            <a:ext cx="5762976" cy="6126480"/>
          </a:xfrm>
          <a:prstGeom prst="rect">
            <a:avLst/>
          </a:prstGeom>
        </p:spPr>
      </p:pic>
      <p:pic>
        <p:nvPicPr>
          <p:cNvPr id="12" name="Picture 11">
            <a:extLst>
              <a:ext uri="{FF2B5EF4-FFF2-40B4-BE49-F238E27FC236}">
                <a16:creationId xmlns:a16="http://schemas.microsoft.com/office/drawing/2014/main" id="{5C2D9285-7B25-5F42-BA75-9FA39B38B2E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19629" y="1018904"/>
            <a:ext cx="1434172" cy="806722"/>
          </a:xfrm>
          <a:prstGeom prst="rect">
            <a:avLst/>
          </a:prstGeom>
        </p:spPr>
      </p:pic>
      <p:sp>
        <p:nvSpPr>
          <p:cNvPr id="2" name="Slide Number Placeholder 1"/>
          <p:cNvSpPr>
            <a:spLocks noGrp="1"/>
          </p:cNvSpPr>
          <p:nvPr>
            <p:ph type="sldNum" sz="quarter" idx="12"/>
          </p:nvPr>
        </p:nvSpPr>
        <p:spPr/>
        <p:txBody>
          <a:bodyPr/>
          <a:lstStyle/>
          <a:p>
            <a:fld id="{A3E1E5F7-0605-48C2-98E8-1EEF49B1E7A8}" type="slidenum">
              <a:rPr lang="en-US" smtClean="0"/>
              <a:t>14</a:t>
            </a:fld>
            <a:endParaRPr lang="en-US"/>
          </a:p>
        </p:txBody>
      </p:sp>
    </p:spTree>
    <p:extLst>
      <p:ext uri="{BB962C8B-B14F-4D97-AF65-F5344CB8AC3E}">
        <p14:creationId xmlns:p14="http://schemas.microsoft.com/office/powerpoint/2010/main" val="17614347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68EF2"/>
                </a:solidFill>
                <a:latin typeface="Texta" panose="02000000000000000000" pitchFamily="2" charset="77"/>
              </a:rPr>
              <a:t>Day of Surgery</a:t>
            </a:r>
          </a:p>
        </p:txBody>
      </p:sp>
      <p:sp>
        <p:nvSpPr>
          <p:cNvPr id="3" name="Content Placeholder 2"/>
          <p:cNvSpPr>
            <a:spLocks noGrp="1"/>
          </p:cNvSpPr>
          <p:nvPr>
            <p:ph idx="1"/>
          </p:nvPr>
        </p:nvSpPr>
        <p:spPr>
          <a:xfrm>
            <a:off x="838200" y="1868554"/>
            <a:ext cx="5057503" cy="4418422"/>
          </a:xfrm>
        </p:spPr>
        <p:txBody>
          <a:bodyPr>
            <a:normAutofit/>
          </a:bodyPr>
          <a:lstStyle/>
          <a:p>
            <a:pPr marL="0" indent="0">
              <a:buNone/>
            </a:pPr>
            <a:r>
              <a:rPr lang="en-US" b="1" dirty="0" smtClean="0">
                <a:solidFill>
                  <a:srgbClr val="068EF2"/>
                </a:solidFill>
                <a:latin typeface="Texta" panose="02000000000000000000" pitchFamily="2" charset="77"/>
              </a:rPr>
              <a:t>STEP 4: </a:t>
            </a:r>
            <a:r>
              <a:rPr lang="en-US" dirty="0" smtClean="0">
                <a:solidFill>
                  <a:srgbClr val="002060"/>
                </a:solidFill>
                <a:latin typeface="Texta" panose="02000000000000000000" pitchFamily="2" charset="77"/>
              </a:rPr>
              <a:t>The </a:t>
            </a:r>
            <a:r>
              <a:rPr lang="en-US" dirty="0">
                <a:solidFill>
                  <a:srgbClr val="002060"/>
                </a:solidFill>
                <a:latin typeface="Texta" panose="02000000000000000000" pitchFamily="2" charset="77"/>
              </a:rPr>
              <a:t>pathway or route is used to accurately place </a:t>
            </a:r>
            <a:r>
              <a:rPr lang="en-US" dirty="0" smtClean="0">
                <a:solidFill>
                  <a:srgbClr val="002060"/>
                </a:solidFill>
                <a:latin typeface="Texta" panose="02000000000000000000" pitchFamily="2" charset="77"/>
              </a:rPr>
              <a:t>screws </a:t>
            </a:r>
            <a:r>
              <a:rPr lang="en-US" dirty="0">
                <a:solidFill>
                  <a:srgbClr val="002060"/>
                </a:solidFill>
                <a:latin typeface="Texta" panose="02000000000000000000" pitchFamily="2" charset="77"/>
              </a:rPr>
              <a:t>using navigated </a:t>
            </a:r>
            <a:r>
              <a:rPr lang="en-US" dirty="0" smtClean="0">
                <a:solidFill>
                  <a:srgbClr val="002060"/>
                </a:solidFill>
                <a:latin typeface="Texta" panose="02000000000000000000" pitchFamily="2" charset="77"/>
              </a:rPr>
              <a:t>tools. </a:t>
            </a:r>
            <a:endParaRPr lang="en-US" dirty="0">
              <a:solidFill>
                <a:srgbClr val="002060"/>
              </a:solidFill>
              <a:latin typeface="Texta" panose="02000000000000000000" pitchFamily="2" charset="77"/>
            </a:endParaRPr>
          </a:p>
          <a:p>
            <a:pPr marL="0" indent="0">
              <a:buNone/>
            </a:pPr>
            <a:r>
              <a:rPr lang="en-US" dirty="0" smtClean="0">
                <a:solidFill>
                  <a:srgbClr val="002060"/>
                </a:solidFill>
                <a:latin typeface="Texta" panose="02000000000000000000" pitchFamily="2" charset="77"/>
              </a:rPr>
              <a:t>The surgeon can see the surgical tools and your implant on the screen through the whole procedure.</a:t>
            </a:r>
            <a:endParaRPr lang="en-US" dirty="0">
              <a:solidFill>
                <a:srgbClr val="002060"/>
              </a:solidFill>
              <a:latin typeface="Texta" panose="02000000000000000000" pitchFamily="2" charset="77"/>
            </a:endParaRPr>
          </a:p>
        </p:txBody>
      </p:sp>
      <p:pic>
        <p:nvPicPr>
          <p:cNvPr id="4" name="Picture 3">
            <a:extLst>
              <a:ext uri="{FF2B5EF4-FFF2-40B4-BE49-F238E27FC236}">
                <a16:creationId xmlns:a16="http://schemas.microsoft.com/office/drawing/2014/main" id="{58E331B5-4DD6-FE48-B682-9CE5E66CD626}"/>
              </a:ext>
            </a:extLst>
          </p:cNvPr>
          <p:cNvPicPr>
            <a:picLocks noChangeAspect="1"/>
          </p:cNvPicPr>
          <p:nvPr/>
        </p:nvPicPr>
        <p:blipFill rotWithShape="1">
          <a:blip r:embed="rId2">
            <a:duotone>
              <a:schemeClr val="accent1">
                <a:shade val="45000"/>
                <a:satMod val="135000"/>
              </a:schemeClr>
              <a:prstClr val="white"/>
            </a:duotone>
            <a:alphaModFix amt="20000"/>
            <a:extLst>
              <a:ext uri="{BEBA8EAE-BF5A-486C-A8C5-ECC9F3942E4B}">
                <a14:imgProps xmlns:a14="http://schemas.microsoft.com/office/drawing/2010/main">
                  <a14:imgLayer>
                    <a14:imgEffect>
                      <a14:brightnessContrast bright="40000" contrast="40000"/>
                    </a14:imgEffect>
                  </a14:imgLayer>
                </a14:imgProps>
              </a:ext>
              <a:ext uri="{28A0092B-C50C-407E-A947-70E740481C1C}">
                <a14:useLocalDpi xmlns:a14="http://schemas.microsoft.com/office/drawing/2010/main" val="0"/>
              </a:ext>
            </a:extLst>
          </a:blip>
          <a:srcRect/>
          <a:stretch/>
        </p:blipFill>
        <p:spPr>
          <a:xfrm>
            <a:off x="0" y="2890657"/>
            <a:ext cx="12192000" cy="4781550"/>
          </a:xfrm>
          <a:prstGeom prst="rect">
            <a:avLst/>
          </a:prstGeom>
        </p:spPr>
      </p:pic>
      <p:pic>
        <p:nvPicPr>
          <p:cNvPr id="6" name="Picture 5">
            <a:extLst>
              <a:ext uri="{FF2B5EF4-FFF2-40B4-BE49-F238E27FC236}">
                <a16:creationId xmlns:a16="http://schemas.microsoft.com/office/drawing/2014/main" id="{BD42394B-BDDB-1E4F-85A2-66BCE0BF68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5477692" y="-87086"/>
            <a:ext cx="9144000" cy="6858000"/>
          </a:xfrm>
          <a:prstGeom prst="rect">
            <a:avLst/>
          </a:prstGeom>
        </p:spPr>
      </p:pic>
      <p:sp>
        <p:nvSpPr>
          <p:cNvPr id="5" name="Slide Number Placeholder 4"/>
          <p:cNvSpPr>
            <a:spLocks noGrp="1"/>
          </p:cNvSpPr>
          <p:nvPr>
            <p:ph type="sldNum" sz="quarter" idx="12"/>
          </p:nvPr>
        </p:nvSpPr>
        <p:spPr/>
        <p:txBody>
          <a:bodyPr/>
          <a:lstStyle/>
          <a:p>
            <a:fld id="{A3E1E5F7-0605-48C2-98E8-1EEF49B1E7A8}" type="slidenum">
              <a:rPr lang="en-US" smtClean="0"/>
              <a:t>15</a:t>
            </a:fld>
            <a:endParaRPr lang="en-US"/>
          </a:p>
        </p:txBody>
      </p:sp>
    </p:spTree>
    <p:extLst>
      <p:ext uri="{BB962C8B-B14F-4D97-AF65-F5344CB8AC3E}">
        <p14:creationId xmlns:p14="http://schemas.microsoft.com/office/powerpoint/2010/main" val="5010648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B6E8794-472A-A345-8D84-D5FA4800791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13627101" cy="9084734"/>
          </a:xfrm>
          <a:prstGeom prst="rect">
            <a:avLst/>
          </a:prstGeom>
        </p:spPr>
      </p:pic>
      <p:sp>
        <p:nvSpPr>
          <p:cNvPr id="9" name="Rectangle 8">
            <a:extLst>
              <a:ext uri="{FF2B5EF4-FFF2-40B4-BE49-F238E27FC236}">
                <a16:creationId xmlns:a16="http://schemas.microsoft.com/office/drawing/2014/main" id="{155D9441-C4AC-E245-846C-85E73D79E600}"/>
              </a:ext>
            </a:extLst>
          </p:cNvPr>
          <p:cNvSpPr/>
          <p:nvPr/>
        </p:nvSpPr>
        <p:spPr>
          <a:xfrm>
            <a:off x="0" y="0"/>
            <a:ext cx="6087761" cy="6858000"/>
          </a:xfrm>
          <a:prstGeom prst="rect">
            <a:avLst/>
          </a:prstGeom>
          <a:solidFill>
            <a:srgbClr val="068EF2">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5141" y="543801"/>
            <a:ext cx="5446986" cy="1325563"/>
          </a:xfrm>
        </p:spPr>
        <p:txBody>
          <a:bodyPr/>
          <a:lstStyle/>
          <a:p>
            <a:r>
              <a:rPr lang="en-US" b="1" dirty="0">
                <a:solidFill>
                  <a:schemeClr val="bg1"/>
                </a:solidFill>
                <a:latin typeface="Texta Heavy" panose="02000000000000000000" pitchFamily="2" charset="77"/>
              </a:rPr>
              <a:t>What can you Expect After Surgery?</a:t>
            </a:r>
          </a:p>
        </p:txBody>
      </p:sp>
      <p:sp>
        <p:nvSpPr>
          <p:cNvPr id="5" name="Content Placeholder 4"/>
          <p:cNvSpPr>
            <a:spLocks noGrp="1"/>
          </p:cNvSpPr>
          <p:nvPr>
            <p:ph idx="1"/>
          </p:nvPr>
        </p:nvSpPr>
        <p:spPr>
          <a:xfrm>
            <a:off x="455142" y="2098894"/>
            <a:ext cx="5278394" cy="4203052"/>
          </a:xfrm>
        </p:spPr>
        <p:txBody>
          <a:bodyPr>
            <a:normAutofit fontScale="70000" lnSpcReduction="20000"/>
          </a:bodyPr>
          <a:lstStyle/>
          <a:p>
            <a:pPr marL="0" indent="0">
              <a:lnSpc>
                <a:spcPct val="120000"/>
              </a:lnSpc>
              <a:buNone/>
            </a:pPr>
            <a:r>
              <a:rPr lang="en-US" dirty="0">
                <a:solidFill>
                  <a:schemeClr val="bg1"/>
                </a:solidFill>
                <a:latin typeface="Texta" panose="02000000000000000000" pitchFamily="2" charset="77"/>
              </a:rPr>
              <a:t>A minimally invasive procedure typically allows patients to get out of bed the day of the surgery and may be discharged the day after surgery. </a:t>
            </a:r>
          </a:p>
          <a:p>
            <a:pPr marL="0" indent="0">
              <a:lnSpc>
                <a:spcPct val="120000"/>
              </a:lnSpc>
              <a:buNone/>
            </a:pPr>
            <a:r>
              <a:rPr lang="en-US" dirty="0">
                <a:solidFill>
                  <a:schemeClr val="bg1"/>
                </a:solidFill>
                <a:latin typeface="Texta" panose="02000000000000000000" pitchFamily="2" charset="77"/>
              </a:rPr>
              <a:t>Many patients will notice improvement of some or all of their symptoms and pain from surgery may diminish between 2 to 4 weeks after surgery. However, recovery time varies between patients. </a:t>
            </a:r>
          </a:p>
          <a:p>
            <a:pPr marL="0" indent="0">
              <a:lnSpc>
                <a:spcPct val="120000"/>
              </a:lnSpc>
              <a:buNone/>
            </a:pPr>
            <a:r>
              <a:rPr lang="en-US" dirty="0">
                <a:solidFill>
                  <a:schemeClr val="bg1"/>
                </a:solidFill>
                <a:latin typeface="Texta" panose="02000000000000000000" pitchFamily="2" charset="77"/>
              </a:rPr>
              <a:t>It is the surgeon’s goal for the patient to eventually return to his/her pre-operative activities. A positive attitude, reasonable expectations and compliance with your doctor’s post-surgery instruction may all contribute to a satisfactory outcome. </a:t>
            </a:r>
          </a:p>
          <a:p>
            <a:pPr>
              <a:lnSpc>
                <a:spcPct val="120000"/>
              </a:lnSpc>
            </a:pPr>
            <a:endParaRPr lang="en-US" dirty="0">
              <a:solidFill>
                <a:schemeClr val="bg1"/>
              </a:solidFill>
              <a:latin typeface="Texta" panose="02000000000000000000" pitchFamily="2" charset="77"/>
            </a:endParaRPr>
          </a:p>
        </p:txBody>
      </p:sp>
      <p:sp>
        <p:nvSpPr>
          <p:cNvPr id="3" name="Slide Number Placeholder 2"/>
          <p:cNvSpPr>
            <a:spLocks noGrp="1"/>
          </p:cNvSpPr>
          <p:nvPr>
            <p:ph type="sldNum" sz="quarter" idx="12"/>
          </p:nvPr>
        </p:nvSpPr>
        <p:spPr/>
        <p:txBody>
          <a:bodyPr/>
          <a:lstStyle/>
          <a:p>
            <a:fld id="{A3E1E5F7-0605-48C2-98E8-1EEF49B1E7A8}" type="slidenum">
              <a:rPr lang="en-US" smtClean="0"/>
              <a:t>16</a:t>
            </a:fld>
            <a:endParaRPr lang="en-US"/>
          </a:p>
        </p:txBody>
      </p:sp>
    </p:spTree>
    <p:extLst>
      <p:ext uri="{BB962C8B-B14F-4D97-AF65-F5344CB8AC3E}">
        <p14:creationId xmlns:p14="http://schemas.microsoft.com/office/powerpoint/2010/main" val="612606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672490" y="2111149"/>
            <a:ext cx="6214710" cy="1569660"/>
          </a:xfrm>
          <a:prstGeom prst="rect">
            <a:avLst/>
          </a:prstGeom>
        </p:spPr>
        <p:txBody>
          <a:bodyPr wrap="square">
            <a:spAutoFit/>
          </a:bodyPr>
          <a:lstStyle/>
          <a:p>
            <a:pPr lvl="0" algn="ctr">
              <a:defRPr/>
            </a:pPr>
            <a:r>
              <a:rPr lang="en-US" sz="3200" dirty="0" smtClean="0">
                <a:solidFill>
                  <a:srgbClr val="002060"/>
                </a:solidFill>
                <a:latin typeface="Texta" panose="02000000000000000000" pitchFamily="2" charset="77"/>
              </a:rPr>
              <a:t>Ask your surgeon if you are a candidate </a:t>
            </a:r>
            <a:r>
              <a:rPr lang="en-US" sz="3200" dirty="0">
                <a:solidFill>
                  <a:srgbClr val="002060"/>
                </a:solidFill>
                <a:latin typeface="Texta" panose="02000000000000000000" pitchFamily="2" charset="77"/>
              </a:rPr>
              <a:t>for </a:t>
            </a:r>
            <a:r>
              <a:rPr lang="en-US" sz="3200" dirty="0" err="1">
                <a:solidFill>
                  <a:srgbClr val="002060"/>
                </a:solidFill>
                <a:latin typeface="Texta" panose="02000000000000000000" pitchFamily="2" charset="77"/>
              </a:rPr>
              <a:t>ExcelsiusGPS</a:t>
            </a:r>
            <a:r>
              <a:rPr lang="en-US" sz="3200" dirty="0" smtClean="0">
                <a:solidFill>
                  <a:srgbClr val="002060"/>
                </a:solidFill>
                <a:latin typeface="Texta" panose="02000000000000000000" pitchFamily="2" charset="77"/>
              </a:rPr>
              <a:t>® spine surgery and how it may benefit you.</a:t>
            </a:r>
            <a:endParaRPr kumimoji="0" lang="en-US" sz="3200" u="none" strike="noStrike" kern="1200" cap="none" spc="0" normalizeH="0" baseline="0" noProof="0" dirty="0">
              <a:ln>
                <a:noFill/>
              </a:ln>
              <a:solidFill>
                <a:srgbClr val="002060"/>
              </a:solidFill>
              <a:effectLst/>
              <a:uLnTx/>
              <a:uFillTx/>
              <a:latin typeface="Texta" panose="02000000000000000000" pitchFamily="2" charset="77"/>
            </a:endParaRPr>
          </a:p>
        </p:txBody>
      </p:sp>
      <p:sp>
        <p:nvSpPr>
          <p:cNvPr id="5" name="Rectangle 4"/>
          <p:cNvSpPr/>
          <p:nvPr/>
        </p:nvSpPr>
        <p:spPr>
          <a:xfrm>
            <a:off x="5672489" y="658489"/>
            <a:ext cx="6214711" cy="10842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strike="noStrike" kern="1200" cap="none" spc="0" normalizeH="0" baseline="0" noProof="0" dirty="0" smtClean="0">
                <a:ln>
                  <a:noFill/>
                </a:ln>
                <a:solidFill>
                  <a:srgbClr val="068EF2"/>
                </a:solidFill>
                <a:effectLst/>
                <a:uLnTx/>
                <a:uFillTx/>
                <a:latin typeface="Texta Heavy" panose="02000000000000000000" pitchFamily="2" charset="77"/>
              </a:rPr>
              <a:t>Thank You</a:t>
            </a:r>
            <a:endParaRPr kumimoji="0" lang="en-US" sz="4400" b="1" strike="noStrike" kern="1200" cap="none" spc="0" normalizeH="0" baseline="0" noProof="0" dirty="0">
              <a:ln>
                <a:noFill/>
              </a:ln>
              <a:solidFill>
                <a:srgbClr val="068EF2"/>
              </a:solidFill>
              <a:effectLst/>
              <a:uLnTx/>
              <a:uFillTx/>
              <a:latin typeface="Texta Heavy" panose="02000000000000000000" pitchFamily="2" charset="77"/>
            </a:endParaRPr>
          </a:p>
        </p:txBody>
      </p:sp>
      <p:pic>
        <p:nvPicPr>
          <p:cNvPr id="6" name="Content Placeholder 5"/>
          <p:cNvPicPr>
            <a:picLocks noChangeAspect="1"/>
          </p:cNvPicPr>
          <p:nvPr/>
        </p:nvPicPr>
        <p:blipFill rotWithShape="1">
          <a:blip r:embed="rId2">
            <a:extLst>
              <a:ext uri="{28A0092B-C50C-407E-A947-70E740481C1C}">
                <a14:useLocalDpi xmlns:a14="http://schemas.microsoft.com/office/drawing/2010/main" val="0"/>
              </a:ext>
            </a:extLst>
          </a:blip>
          <a:srcRect r="33327"/>
          <a:stretch/>
        </p:blipFill>
        <p:spPr>
          <a:xfrm>
            <a:off x="-851656" y="0"/>
            <a:ext cx="6096518" cy="6858000"/>
          </a:xfrm>
          <a:prstGeom prst="rect">
            <a:avLst/>
          </a:prstGeom>
        </p:spPr>
      </p:pic>
      <p:sp>
        <p:nvSpPr>
          <p:cNvPr id="8" name="Rectangle 7">
            <a:extLst>
              <a:ext uri="{FF2B5EF4-FFF2-40B4-BE49-F238E27FC236}">
                <a16:creationId xmlns:a16="http://schemas.microsoft.com/office/drawing/2014/main" id="{B10FC4EB-1672-1543-981F-A9F9D1822C79}"/>
              </a:ext>
            </a:extLst>
          </p:cNvPr>
          <p:cNvSpPr/>
          <p:nvPr/>
        </p:nvSpPr>
        <p:spPr>
          <a:xfrm>
            <a:off x="6238840" y="4886661"/>
            <a:ext cx="5114960" cy="1200329"/>
          </a:xfrm>
          <a:prstGeom prst="rect">
            <a:avLst/>
          </a:prstGeom>
        </p:spPr>
        <p:txBody>
          <a:bodyPr wrap="square">
            <a:spAutoFit/>
          </a:bodyPr>
          <a:lstStyle/>
          <a:p>
            <a:pPr algn="ctr">
              <a:defRPr/>
            </a:pPr>
            <a:r>
              <a:rPr kumimoji="0" lang="en-US" sz="2400" b="0" i="0" u="none" strike="noStrike" kern="1200" cap="none" spc="0" normalizeH="0" baseline="0" noProof="0" dirty="0">
                <a:ln>
                  <a:noFill/>
                </a:ln>
                <a:solidFill>
                  <a:srgbClr val="002060"/>
                </a:solidFill>
                <a:effectLst/>
                <a:uLnTx/>
                <a:uFillTx/>
                <a:latin typeface="Texta" panose="02000000000000000000" pitchFamily="2" charset="77"/>
              </a:rPr>
              <a:t>For additional information about </a:t>
            </a:r>
            <a:r>
              <a:rPr lang="en-US" sz="2400" dirty="0">
                <a:solidFill>
                  <a:srgbClr val="002060"/>
                </a:solidFill>
                <a:latin typeface="Texta" panose="02000000000000000000" pitchFamily="2" charset="77"/>
              </a:rPr>
              <a:t>the </a:t>
            </a:r>
            <a:r>
              <a:rPr lang="en-US" sz="2400" dirty="0" err="1">
                <a:solidFill>
                  <a:srgbClr val="002060"/>
                </a:solidFill>
                <a:latin typeface="Texta" panose="02000000000000000000" pitchFamily="2" charset="77"/>
              </a:rPr>
              <a:t>ExcelsiusGPS</a:t>
            </a:r>
            <a:r>
              <a:rPr lang="en-US" sz="2400" dirty="0">
                <a:solidFill>
                  <a:srgbClr val="002060"/>
                </a:solidFill>
                <a:latin typeface="Texta" panose="02000000000000000000" pitchFamily="2" charset="77"/>
              </a:rPr>
              <a:t>® </a:t>
            </a:r>
            <a:r>
              <a:rPr kumimoji="0" lang="en-US" sz="2400" b="0" i="0" u="none" strike="noStrike" kern="1200" cap="none" spc="0" normalizeH="0" baseline="0" noProof="0" dirty="0">
                <a:ln>
                  <a:noFill/>
                </a:ln>
                <a:solidFill>
                  <a:srgbClr val="002060"/>
                </a:solidFill>
                <a:effectLst/>
                <a:uLnTx/>
                <a:uFillTx/>
                <a:latin typeface="Texta" panose="02000000000000000000" pitchFamily="2" charset="77"/>
              </a:rPr>
              <a:t>system, visit </a:t>
            </a:r>
            <a:r>
              <a:rPr kumimoji="0" lang="en-US" sz="2400" b="0" i="0" u="none" strike="noStrike" kern="1200" cap="none" spc="0" normalizeH="0" baseline="0" noProof="0" dirty="0" err="1">
                <a:ln>
                  <a:noFill/>
                </a:ln>
                <a:solidFill>
                  <a:srgbClr val="068EF2"/>
                </a:solidFill>
                <a:effectLst/>
                <a:uLnTx/>
                <a:uFillTx/>
                <a:latin typeface="Texta" panose="02000000000000000000" pitchFamily="2" charset="77"/>
              </a:rPr>
              <a:t>www.Excelsius-GPS.com</a:t>
            </a:r>
            <a:r>
              <a:rPr lang="en-US" sz="2400" dirty="0">
                <a:solidFill>
                  <a:srgbClr val="002060"/>
                </a:solidFill>
                <a:latin typeface="Texta" panose="02000000000000000000" pitchFamily="2" charset="77"/>
              </a:rPr>
              <a:t>.</a:t>
            </a:r>
            <a:endParaRPr kumimoji="0" lang="en-US" sz="2400" b="0" i="0" u="none" strike="noStrike" kern="1200" cap="none" spc="0" normalizeH="0" baseline="0" noProof="0" dirty="0">
              <a:ln>
                <a:noFill/>
              </a:ln>
              <a:solidFill>
                <a:srgbClr val="068EF2"/>
              </a:solidFill>
              <a:effectLst/>
              <a:uLnTx/>
              <a:uFillTx/>
              <a:latin typeface="Texta" panose="02000000000000000000" pitchFamily="2" charset="77"/>
            </a:endParaRPr>
          </a:p>
        </p:txBody>
      </p:sp>
      <p:sp>
        <p:nvSpPr>
          <p:cNvPr id="2" name="Slide Number Placeholder 1"/>
          <p:cNvSpPr>
            <a:spLocks noGrp="1"/>
          </p:cNvSpPr>
          <p:nvPr>
            <p:ph type="sldNum" sz="quarter" idx="12"/>
          </p:nvPr>
        </p:nvSpPr>
        <p:spPr/>
        <p:txBody>
          <a:bodyPr/>
          <a:lstStyle/>
          <a:p>
            <a:fld id="{A3E1E5F7-0605-48C2-98E8-1EEF49B1E7A8}" type="slidenum">
              <a:rPr lang="en-US" smtClean="0"/>
              <a:t>17</a:t>
            </a:fld>
            <a:endParaRPr lang="en-US"/>
          </a:p>
        </p:txBody>
      </p:sp>
    </p:spTree>
    <p:extLst>
      <p:ext uri="{BB962C8B-B14F-4D97-AF65-F5344CB8AC3E}">
        <p14:creationId xmlns:p14="http://schemas.microsoft.com/office/powerpoint/2010/main" val="10065003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52FD087-64D2-EF48-A06D-EBA94A8437D7}"/>
              </a:ext>
            </a:extLst>
          </p:cNvPr>
          <p:cNvPicPr>
            <a:picLocks noChangeAspect="1"/>
          </p:cNvPicPr>
          <p:nvPr/>
        </p:nvPicPr>
        <p:blipFill rotWithShape="1">
          <a:blip r:embed="rId2">
            <a:duotone>
              <a:schemeClr val="accent1">
                <a:shade val="45000"/>
                <a:satMod val="135000"/>
              </a:schemeClr>
              <a:prstClr val="white"/>
            </a:duotone>
            <a:alphaModFix amt="20000"/>
            <a:extLst>
              <a:ext uri="{BEBA8EAE-BF5A-486C-A8C5-ECC9F3942E4B}">
                <a14:imgProps xmlns:a14="http://schemas.microsoft.com/office/drawing/2010/main">
                  <a14:imgLayer>
                    <a14:imgEffect>
                      <a14:brightnessContrast bright="40000" contrast="40000"/>
                    </a14:imgEffect>
                  </a14:imgLayer>
                </a14:imgProps>
              </a:ext>
              <a:ext uri="{28A0092B-C50C-407E-A947-70E740481C1C}">
                <a14:useLocalDpi xmlns:a14="http://schemas.microsoft.com/office/drawing/2010/main" val="0"/>
              </a:ext>
            </a:extLst>
          </a:blip>
          <a:srcRect/>
          <a:stretch/>
        </p:blipFill>
        <p:spPr>
          <a:xfrm>
            <a:off x="0" y="-1097456"/>
            <a:ext cx="12192000" cy="4781550"/>
          </a:xfrm>
          <a:prstGeom prst="rect">
            <a:avLst/>
          </a:prstGeom>
        </p:spPr>
      </p:pic>
      <p:sp>
        <p:nvSpPr>
          <p:cNvPr id="2" name="Title 1"/>
          <p:cNvSpPr>
            <a:spLocks noGrp="1"/>
          </p:cNvSpPr>
          <p:nvPr>
            <p:ph type="title"/>
          </p:nvPr>
        </p:nvSpPr>
        <p:spPr>
          <a:xfrm>
            <a:off x="640492" y="365125"/>
            <a:ext cx="10515600" cy="1325563"/>
          </a:xfrm>
        </p:spPr>
        <p:txBody>
          <a:bodyPr/>
          <a:lstStyle/>
          <a:p>
            <a:r>
              <a:rPr lang="en-US" b="1" dirty="0">
                <a:solidFill>
                  <a:srgbClr val="002060"/>
                </a:solidFill>
                <a:latin typeface="Texta Heavy" panose="02000000000000000000" pitchFamily="2" charset="77"/>
              </a:rPr>
              <a:t>CONTENTS</a:t>
            </a:r>
          </a:p>
        </p:txBody>
      </p:sp>
      <p:sp>
        <p:nvSpPr>
          <p:cNvPr id="3" name="Content Placeholder 2"/>
          <p:cNvSpPr>
            <a:spLocks noGrp="1"/>
          </p:cNvSpPr>
          <p:nvPr>
            <p:ph idx="1"/>
          </p:nvPr>
        </p:nvSpPr>
        <p:spPr>
          <a:xfrm>
            <a:off x="640492" y="1825625"/>
            <a:ext cx="5809735" cy="4351338"/>
          </a:xfrm>
        </p:spPr>
        <p:txBody>
          <a:bodyPr>
            <a:normAutofit fontScale="77500" lnSpcReduction="20000"/>
          </a:bodyPr>
          <a:lstStyle/>
          <a:p>
            <a:pPr marL="514350" indent="-514350">
              <a:lnSpc>
                <a:spcPct val="120000"/>
              </a:lnSpc>
              <a:buFont typeface="+mj-lt"/>
              <a:buAutoNum type="arabicPeriod"/>
            </a:pPr>
            <a:r>
              <a:rPr lang="en-US" dirty="0">
                <a:solidFill>
                  <a:srgbClr val="068EF2"/>
                </a:solidFill>
                <a:latin typeface="Texta" panose="02000000000000000000" pitchFamily="2" charset="77"/>
              </a:rPr>
              <a:t>General Spine Anatomy</a:t>
            </a:r>
          </a:p>
          <a:p>
            <a:pPr marL="514350" indent="-514350">
              <a:lnSpc>
                <a:spcPct val="120000"/>
              </a:lnSpc>
              <a:buFont typeface="+mj-lt"/>
              <a:buAutoNum type="arabicPeriod"/>
            </a:pPr>
            <a:r>
              <a:rPr lang="en-US" dirty="0">
                <a:solidFill>
                  <a:srgbClr val="068EF2"/>
                </a:solidFill>
                <a:latin typeface="Texta" panose="02000000000000000000" pitchFamily="2" charset="77"/>
              </a:rPr>
              <a:t>The Healthy Spine</a:t>
            </a:r>
          </a:p>
          <a:p>
            <a:pPr marL="514350" indent="-514350">
              <a:lnSpc>
                <a:spcPct val="120000"/>
              </a:lnSpc>
              <a:buFont typeface="+mj-lt"/>
              <a:buAutoNum type="arabicPeriod"/>
            </a:pPr>
            <a:r>
              <a:rPr lang="en-US" dirty="0">
                <a:solidFill>
                  <a:srgbClr val="068EF2"/>
                </a:solidFill>
                <a:latin typeface="Texta" panose="02000000000000000000" pitchFamily="2" charset="77"/>
              </a:rPr>
              <a:t>General Conditions of the Spine</a:t>
            </a:r>
          </a:p>
          <a:p>
            <a:pPr marL="514350" indent="-514350">
              <a:lnSpc>
                <a:spcPct val="120000"/>
              </a:lnSpc>
              <a:buFont typeface="+mj-lt"/>
              <a:buAutoNum type="arabicPeriod"/>
            </a:pPr>
            <a:r>
              <a:rPr lang="en-US" dirty="0">
                <a:solidFill>
                  <a:srgbClr val="068EF2"/>
                </a:solidFill>
                <a:latin typeface="Texta" panose="02000000000000000000" pitchFamily="2" charset="77"/>
              </a:rPr>
              <a:t>General Surgical Treatment Options</a:t>
            </a:r>
          </a:p>
          <a:p>
            <a:pPr lvl="1">
              <a:lnSpc>
                <a:spcPct val="120000"/>
              </a:lnSpc>
            </a:pPr>
            <a:r>
              <a:rPr lang="en-US" dirty="0">
                <a:solidFill>
                  <a:srgbClr val="068EF2"/>
                </a:solidFill>
                <a:latin typeface="Texta" panose="02000000000000000000" pitchFamily="2" charset="77"/>
              </a:rPr>
              <a:t>What is Minimally Invasive Surgery?</a:t>
            </a:r>
          </a:p>
          <a:p>
            <a:pPr lvl="1">
              <a:lnSpc>
                <a:spcPct val="120000"/>
              </a:lnSpc>
            </a:pPr>
            <a:r>
              <a:rPr lang="en-US" dirty="0">
                <a:solidFill>
                  <a:srgbClr val="068EF2"/>
                </a:solidFill>
                <a:latin typeface="Texta" panose="02000000000000000000" pitchFamily="2" charset="77"/>
              </a:rPr>
              <a:t>What are the Benefits of Minimally Invasive Surgery?</a:t>
            </a:r>
          </a:p>
          <a:p>
            <a:pPr marL="514350" indent="-514350">
              <a:lnSpc>
                <a:spcPct val="120000"/>
              </a:lnSpc>
              <a:buFont typeface="+mj-lt"/>
              <a:buAutoNum type="arabicPeriod"/>
            </a:pPr>
            <a:r>
              <a:rPr lang="en-US" dirty="0">
                <a:solidFill>
                  <a:srgbClr val="068EF2"/>
                </a:solidFill>
                <a:latin typeface="Texta" panose="02000000000000000000" pitchFamily="2" charset="77"/>
              </a:rPr>
              <a:t>What is ExcelsiusGPS® and how does it work?</a:t>
            </a:r>
          </a:p>
          <a:p>
            <a:pPr marL="514350" indent="-514350">
              <a:lnSpc>
                <a:spcPct val="120000"/>
              </a:lnSpc>
              <a:buFont typeface="+mj-lt"/>
              <a:buAutoNum type="arabicPeriod"/>
            </a:pPr>
            <a:r>
              <a:rPr lang="en-US" dirty="0">
                <a:solidFill>
                  <a:srgbClr val="068EF2"/>
                </a:solidFill>
                <a:latin typeface="Texta" panose="02000000000000000000" pitchFamily="2" charset="77"/>
              </a:rPr>
              <a:t>Why robotic navigation in Spine Surgery?</a:t>
            </a:r>
          </a:p>
          <a:p>
            <a:pPr marL="514350" indent="-514350">
              <a:lnSpc>
                <a:spcPct val="120000"/>
              </a:lnSpc>
              <a:buFont typeface="+mj-lt"/>
              <a:buAutoNum type="arabicPeriod"/>
            </a:pPr>
            <a:r>
              <a:rPr lang="en-US" dirty="0">
                <a:solidFill>
                  <a:srgbClr val="068EF2"/>
                </a:solidFill>
                <a:latin typeface="Texta" panose="02000000000000000000" pitchFamily="2" charset="77"/>
              </a:rPr>
              <a:t>What to expect after </a:t>
            </a:r>
            <a:r>
              <a:rPr lang="en-US" dirty="0" smtClean="0">
                <a:solidFill>
                  <a:srgbClr val="068EF2"/>
                </a:solidFill>
                <a:latin typeface="Texta" panose="02000000000000000000" pitchFamily="2" charset="77"/>
              </a:rPr>
              <a:t>surgery</a:t>
            </a:r>
            <a:endParaRPr lang="en-US" dirty="0">
              <a:solidFill>
                <a:srgbClr val="068EF2"/>
              </a:solidFill>
              <a:latin typeface="Texta" panose="02000000000000000000" pitchFamily="2" charset="77"/>
            </a:endParaRPr>
          </a:p>
        </p:txBody>
      </p:sp>
      <p:sp>
        <p:nvSpPr>
          <p:cNvPr id="4" name="Slide Number Placeholder 3"/>
          <p:cNvSpPr>
            <a:spLocks noGrp="1"/>
          </p:cNvSpPr>
          <p:nvPr>
            <p:ph type="sldNum" sz="quarter" idx="12"/>
          </p:nvPr>
        </p:nvSpPr>
        <p:spPr/>
        <p:txBody>
          <a:bodyPr/>
          <a:lstStyle/>
          <a:p>
            <a:fld id="{A3E1E5F7-0605-48C2-98E8-1EEF49B1E7A8}" type="slidenum">
              <a:rPr lang="en-US" smtClean="0"/>
              <a:t>2</a:t>
            </a:fld>
            <a:endParaRPr lang="en-US"/>
          </a:p>
        </p:txBody>
      </p:sp>
    </p:spTree>
    <p:extLst>
      <p:ext uri="{BB962C8B-B14F-4D97-AF65-F5344CB8AC3E}">
        <p14:creationId xmlns:p14="http://schemas.microsoft.com/office/powerpoint/2010/main" val="33012087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6351" y="365125"/>
            <a:ext cx="6588211" cy="1325563"/>
          </a:xfrm>
        </p:spPr>
        <p:txBody>
          <a:bodyPr/>
          <a:lstStyle/>
          <a:p>
            <a:r>
              <a:rPr lang="en-US" b="1" dirty="0" smtClean="0">
                <a:solidFill>
                  <a:srgbClr val="068EF2"/>
                </a:solidFill>
                <a:latin typeface="Texta Heavy" panose="02000000000000000000" pitchFamily="2" charset="77"/>
              </a:rPr>
              <a:t>General Spine </a:t>
            </a:r>
            <a:r>
              <a:rPr lang="en-US" b="1" dirty="0">
                <a:solidFill>
                  <a:srgbClr val="068EF2"/>
                </a:solidFill>
                <a:latin typeface="Texta Heavy" panose="02000000000000000000" pitchFamily="2" charset="77"/>
              </a:rPr>
              <a:t>Anatomy</a:t>
            </a:r>
          </a:p>
        </p:txBody>
      </p:sp>
      <p:sp>
        <p:nvSpPr>
          <p:cNvPr id="3" name="Content Placeholder 2"/>
          <p:cNvSpPr>
            <a:spLocks noGrp="1"/>
          </p:cNvSpPr>
          <p:nvPr>
            <p:ph sz="half" idx="1"/>
          </p:nvPr>
        </p:nvSpPr>
        <p:spPr>
          <a:xfrm>
            <a:off x="566351" y="1531711"/>
            <a:ext cx="6588211" cy="2060575"/>
          </a:xfrm>
        </p:spPr>
        <p:txBody>
          <a:bodyPr>
            <a:normAutofit lnSpcReduction="10000"/>
          </a:bodyPr>
          <a:lstStyle/>
          <a:p>
            <a:pPr marL="0" indent="0" algn="just">
              <a:lnSpc>
                <a:spcPct val="100000"/>
              </a:lnSpc>
              <a:buNone/>
            </a:pPr>
            <a:r>
              <a:rPr lang="en-US" dirty="0">
                <a:solidFill>
                  <a:srgbClr val="002060"/>
                </a:solidFill>
                <a:latin typeface="Texta" panose="02000000000000000000" pitchFamily="2" charset="77"/>
              </a:rPr>
              <a:t>The spine is one of the most important structures in the human body, it supports much of the body’s weight and protects the spinal cord, which carries information from the brain to the rest of the body. </a:t>
            </a:r>
          </a:p>
        </p:txBody>
      </p:sp>
      <p:sp>
        <p:nvSpPr>
          <p:cNvPr id="4" name="Content Placeholder 3"/>
          <p:cNvSpPr>
            <a:spLocks noGrp="1"/>
          </p:cNvSpPr>
          <p:nvPr>
            <p:ph sz="half" idx="2"/>
          </p:nvPr>
        </p:nvSpPr>
        <p:spPr>
          <a:xfrm>
            <a:off x="566351" y="3902529"/>
            <a:ext cx="6588211" cy="2416628"/>
          </a:xfrm>
        </p:spPr>
        <p:txBody>
          <a:bodyPr>
            <a:normAutofit lnSpcReduction="10000"/>
          </a:bodyPr>
          <a:lstStyle/>
          <a:p>
            <a:pPr marL="0" indent="0">
              <a:lnSpc>
                <a:spcPct val="100000"/>
              </a:lnSpc>
              <a:buNone/>
            </a:pPr>
            <a:r>
              <a:rPr lang="en-US" dirty="0">
                <a:solidFill>
                  <a:srgbClr val="002060"/>
                </a:solidFill>
                <a:latin typeface="Texta" panose="02000000000000000000" pitchFamily="2" charset="77"/>
              </a:rPr>
              <a:t>The spine is composed of vertebrae and is divided into three main sections:</a:t>
            </a:r>
          </a:p>
          <a:p>
            <a:pPr>
              <a:lnSpc>
                <a:spcPct val="100000"/>
              </a:lnSpc>
            </a:pPr>
            <a:r>
              <a:rPr lang="en-US" b="1" dirty="0">
                <a:solidFill>
                  <a:srgbClr val="002060"/>
                </a:solidFill>
                <a:latin typeface="Texta" panose="02000000000000000000" pitchFamily="2" charset="77"/>
              </a:rPr>
              <a:t>Cervical (7 vertebrae)</a:t>
            </a:r>
          </a:p>
          <a:p>
            <a:pPr>
              <a:lnSpc>
                <a:spcPct val="100000"/>
              </a:lnSpc>
            </a:pPr>
            <a:r>
              <a:rPr lang="en-US" b="1" dirty="0">
                <a:solidFill>
                  <a:srgbClr val="002060"/>
                </a:solidFill>
                <a:latin typeface="Texta" panose="02000000000000000000" pitchFamily="2" charset="77"/>
              </a:rPr>
              <a:t>Thoracic (12 vertebrae)</a:t>
            </a:r>
          </a:p>
          <a:p>
            <a:pPr>
              <a:lnSpc>
                <a:spcPct val="100000"/>
              </a:lnSpc>
            </a:pPr>
            <a:r>
              <a:rPr lang="en-US" b="1" dirty="0">
                <a:solidFill>
                  <a:srgbClr val="002060"/>
                </a:solidFill>
                <a:latin typeface="Texta" panose="02000000000000000000" pitchFamily="2" charset="77"/>
              </a:rPr>
              <a:t>Lumbar (5 vertebrae)</a:t>
            </a:r>
          </a:p>
        </p:txBody>
      </p:sp>
      <p:pic>
        <p:nvPicPr>
          <p:cNvPr id="5" name="Picture 4"/>
          <p:cNvPicPr>
            <a:picLocks noChangeAspect="1"/>
          </p:cNvPicPr>
          <p:nvPr/>
        </p:nvPicPr>
        <p:blipFill rotWithShape="1">
          <a:blip r:embed="rId3"/>
          <a:srcRect r="24668"/>
          <a:stretch/>
        </p:blipFill>
        <p:spPr>
          <a:xfrm>
            <a:off x="8103752" y="365125"/>
            <a:ext cx="2735549" cy="6166042"/>
          </a:xfrm>
          <a:prstGeom prst="rect">
            <a:avLst/>
          </a:prstGeom>
        </p:spPr>
      </p:pic>
      <p:sp>
        <p:nvSpPr>
          <p:cNvPr id="8" name="TextBox 7">
            <a:extLst>
              <a:ext uri="{FF2B5EF4-FFF2-40B4-BE49-F238E27FC236}">
                <a16:creationId xmlns:a16="http://schemas.microsoft.com/office/drawing/2014/main" id="{F4E1EE82-FF22-3B49-AE69-CB80DB6C225F}"/>
              </a:ext>
            </a:extLst>
          </p:cNvPr>
          <p:cNvSpPr txBox="1"/>
          <p:nvPr/>
        </p:nvSpPr>
        <p:spPr>
          <a:xfrm>
            <a:off x="10839301" y="1027906"/>
            <a:ext cx="925253" cy="369332"/>
          </a:xfrm>
          <a:prstGeom prst="rect">
            <a:avLst/>
          </a:prstGeom>
          <a:noFill/>
        </p:spPr>
        <p:txBody>
          <a:bodyPr wrap="none" rtlCol="0">
            <a:spAutoFit/>
          </a:bodyPr>
          <a:lstStyle/>
          <a:p>
            <a:r>
              <a:rPr lang="en-US" b="1" dirty="0">
                <a:solidFill>
                  <a:srgbClr val="002060"/>
                </a:solidFill>
                <a:latin typeface="Texta" panose="02000000000000000000" pitchFamily="2" charset="77"/>
              </a:rPr>
              <a:t>Cervical</a:t>
            </a:r>
          </a:p>
        </p:txBody>
      </p:sp>
      <p:sp>
        <p:nvSpPr>
          <p:cNvPr id="9" name="TextBox 8">
            <a:extLst>
              <a:ext uri="{FF2B5EF4-FFF2-40B4-BE49-F238E27FC236}">
                <a16:creationId xmlns:a16="http://schemas.microsoft.com/office/drawing/2014/main" id="{4AEF5F64-01BB-684A-800E-4472AAF801FA}"/>
              </a:ext>
            </a:extLst>
          </p:cNvPr>
          <p:cNvSpPr txBox="1"/>
          <p:nvPr/>
        </p:nvSpPr>
        <p:spPr>
          <a:xfrm>
            <a:off x="10839301" y="2857048"/>
            <a:ext cx="980910" cy="369332"/>
          </a:xfrm>
          <a:prstGeom prst="rect">
            <a:avLst/>
          </a:prstGeom>
          <a:noFill/>
        </p:spPr>
        <p:txBody>
          <a:bodyPr wrap="none" rtlCol="0">
            <a:spAutoFit/>
          </a:bodyPr>
          <a:lstStyle/>
          <a:p>
            <a:r>
              <a:rPr lang="en-US" b="1" dirty="0">
                <a:solidFill>
                  <a:srgbClr val="002060"/>
                </a:solidFill>
                <a:latin typeface="Texta" panose="02000000000000000000" pitchFamily="2" charset="77"/>
              </a:rPr>
              <a:t>Thoracic</a:t>
            </a:r>
          </a:p>
        </p:txBody>
      </p:sp>
      <p:sp>
        <p:nvSpPr>
          <p:cNvPr id="10" name="TextBox 9">
            <a:extLst>
              <a:ext uri="{FF2B5EF4-FFF2-40B4-BE49-F238E27FC236}">
                <a16:creationId xmlns:a16="http://schemas.microsoft.com/office/drawing/2014/main" id="{340B7D02-E980-784B-9637-0F16DD019000}"/>
              </a:ext>
            </a:extLst>
          </p:cNvPr>
          <p:cNvSpPr txBox="1"/>
          <p:nvPr/>
        </p:nvSpPr>
        <p:spPr>
          <a:xfrm>
            <a:off x="10839301" y="4612048"/>
            <a:ext cx="915572" cy="369332"/>
          </a:xfrm>
          <a:prstGeom prst="rect">
            <a:avLst/>
          </a:prstGeom>
          <a:noFill/>
        </p:spPr>
        <p:txBody>
          <a:bodyPr wrap="none" rtlCol="0">
            <a:spAutoFit/>
          </a:bodyPr>
          <a:lstStyle/>
          <a:p>
            <a:r>
              <a:rPr lang="en-US" b="1" dirty="0">
                <a:solidFill>
                  <a:srgbClr val="002060"/>
                </a:solidFill>
                <a:latin typeface="Texta" panose="02000000000000000000" pitchFamily="2" charset="77"/>
              </a:rPr>
              <a:t>Lumbar</a:t>
            </a:r>
          </a:p>
        </p:txBody>
      </p:sp>
      <p:sp>
        <p:nvSpPr>
          <p:cNvPr id="11" name="TextBox 10">
            <a:extLst>
              <a:ext uri="{FF2B5EF4-FFF2-40B4-BE49-F238E27FC236}">
                <a16:creationId xmlns:a16="http://schemas.microsoft.com/office/drawing/2014/main" id="{5F70C806-ECE5-5845-8301-D62AC4C865DA}"/>
              </a:ext>
            </a:extLst>
          </p:cNvPr>
          <p:cNvSpPr txBox="1"/>
          <p:nvPr/>
        </p:nvSpPr>
        <p:spPr>
          <a:xfrm>
            <a:off x="10839301" y="5575877"/>
            <a:ext cx="905569" cy="369332"/>
          </a:xfrm>
          <a:prstGeom prst="rect">
            <a:avLst/>
          </a:prstGeom>
          <a:noFill/>
        </p:spPr>
        <p:txBody>
          <a:bodyPr wrap="none" rtlCol="0">
            <a:spAutoFit/>
          </a:bodyPr>
          <a:lstStyle/>
          <a:p>
            <a:r>
              <a:rPr lang="en-US" b="1" dirty="0">
                <a:solidFill>
                  <a:srgbClr val="002060"/>
                </a:solidFill>
                <a:latin typeface="Texta" panose="02000000000000000000" pitchFamily="2" charset="77"/>
              </a:rPr>
              <a:t>Sacrum</a:t>
            </a:r>
          </a:p>
        </p:txBody>
      </p:sp>
      <p:sp>
        <p:nvSpPr>
          <p:cNvPr id="12" name="TextBox 11">
            <a:extLst>
              <a:ext uri="{FF2B5EF4-FFF2-40B4-BE49-F238E27FC236}">
                <a16:creationId xmlns:a16="http://schemas.microsoft.com/office/drawing/2014/main" id="{EECCF329-4B81-6040-98C1-E1E4D0A458F7}"/>
              </a:ext>
            </a:extLst>
          </p:cNvPr>
          <p:cNvSpPr txBox="1"/>
          <p:nvPr/>
        </p:nvSpPr>
        <p:spPr>
          <a:xfrm>
            <a:off x="10839301" y="6128083"/>
            <a:ext cx="846707" cy="369332"/>
          </a:xfrm>
          <a:prstGeom prst="rect">
            <a:avLst/>
          </a:prstGeom>
          <a:noFill/>
        </p:spPr>
        <p:txBody>
          <a:bodyPr wrap="none" rtlCol="0">
            <a:spAutoFit/>
          </a:bodyPr>
          <a:lstStyle/>
          <a:p>
            <a:r>
              <a:rPr lang="en-US" b="1" dirty="0">
                <a:solidFill>
                  <a:srgbClr val="002060"/>
                </a:solidFill>
                <a:latin typeface="Texta" panose="02000000000000000000" pitchFamily="2" charset="77"/>
              </a:rPr>
              <a:t>Coccyx</a:t>
            </a:r>
          </a:p>
        </p:txBody>
      </p:sp>
      <p:pic>
        <p:nvPicPr>
          <p:cNvPr id="13" name="Picture 12">
            <a:extLst>
              <a:ext uri="{FF2B5EF4-FFF2-40B4-BE49-F238E27FC236}">
                <a16:creationId xmlns:a16="http://schemas.microsoft.com/office/drawing/2014/main" id="{4AD01ED8-3DBD-2045-89EF-56C7CC47D638}"/>
              </a:ext>
            </a:extLst>
          </p:cNvPr>
          <p:cNvPicPr>
            <a:picLocks noChangeAspect="1"/>
          </p:cNvPicPr>
          <p:nvPr/>
        </p:nvPicPr>
        <p:blipFill rotWithShape="1">
          <a:blip r:embed="rId4">
            <a:duotone>
              <a:schemeClr val="accent1">
                <a:shade val="45000"/>
                <a:satMod val="135000"/>
              </a:schemeClr>
              <a:prstClr val="white"/>
            </a:duotone>
            <a:alphaModFix amt="20000"/>
            <a:extLst>
              <a:ext uri="{BEBA8EAE-BF5A-486C-A8C5-ECC9F3942E4B}">
                <a14:imgProps xmlns:a14="http://schemas.microsoft.com/office/drawing/2010/main">
                  <a14:imgLayer>
                    <a14:imgEffect>
                      <a14:brightnessContrast bright="40000" contrast="40000"/>
                    </a14:imgEffect>
                  </a14:imgLayer>
                </a14:imgProps>
              </a:ext>
              <a:ext uri="{28A0092B-C50C-407E-A947-70E740481C1C}">
                <a14:useLocalDpi xmlns:a14="http://schemas.microsoft.com/office/drawing/2010/main" val="0"/>
              </a:ext>
            </a:extLst>
          </a:blip>
          <a:srcRect/>
          <a:stretch/>
        </p:blipFill>
        <p:spPr>
          <a:xfrm>
            <a:off x="0" y="3186748"/>
            <a:ext cx="12192000" cy="4781550"/>
          </a:xfrm>
          <a:prstGeom prst="rect">
            <a:avLst/>
          </a:prstGeom>
        </p:spPr>
      </p:pic>
      <p:sp>
        <p:nvSpPr>
          <p:cNvPr id="6" name="Slide Number Placeholder 5"/>
          <p:cNvSpPr>
            <a:spLocks noGrp="1"/>
          </p:cNvSpPr>
          <p:nvPr>
            <p:ph type="sldNum" sz="quarter" idx="12"/>
          </p:nvPr>
        </p:nvSpPr>
        <p:spPr/>
        <p:txBody>
          <a:bodyPr/>
          <a:lstStyle/>
          <a:p>
            <a:fld id="{A3E1E5F7-0605-48C2-98E8-1EEF49B1E7A8}" type="slidenum">
              <a:rPr lang="en-US" smtClean="0"/>
              <a:t>3</a:t>
            </a:fld>
            <a:endParaRPr lang="en-US"/>
          </a:p>
        </p:txBody>
      </p:sp>
    </p:spTree>
    <p:extLst>
      <p:ext uri="{BB962C8B-B14F-4D97-AF65-F5344CB8AC3E}">
        <p14:creationId xmlns:p14="http://schemas.microsoft.com/office/powerpoint/2010/main" val="20106279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96215" y="1825624"/>
            <a:ext cx="4637338" cy="4351338"/>
          </a:xfrm>
        </p:spPr>
        <p:txBody>
          <a:bodyPr/>
          <a:lstStyle/>
          <a:p>
            <a:pPr marL="0" indent="0">
              <a:lnSpc>
                <a:spcPct val="100000"/>
              </a:lnSpc>
              <a:buNone/>
            </a:pPr>
            <a:r>
              <a:rPr lang="en-US" dirty="0">
                <a:solidFill>
                  <a:srgbClr val="002060"/>
                </a:solidFill>
                <a:latin typeface="Texta" panose="02000000000000000000" pitchFamily="2" charset="77"/>
              </a:rPr>
              <a:t>Individual vertebrae are separated by intervertebral discs, which act as cushions or shock absorbers between the vertebral bodies</a:t>
            </a:r>
          </a:p>
        </p:txBody>
      </p:sp>
      <p:sp>
        <p:nvSpPr>
          <p:cNvPr id="6" name="Title 5">
            <a:extLst>
              <a:ext uri="{FF2B5EF4-FFF2-40B4-BE49-F238E27FC236}">
                <a16:creationId xmlns:a16="http://schemas.microsoft.com/office/drawing/2014/main" id="{1E50CF72-992F-524A-844F-F1CCE71F5200}"/>
              </a:ext>
            </a:extLst>
          </p:cNvPr>
          <p:cNvSpPr>
            <a:spLocks noGrp="1"/>
          </p:cNvSpPr>
          <p:nvPr>
            <p:ph type="title"/>
          </p:nvPr>
        </p:nvSpPr>
        <p:spPr>
          <a:xfrm>
            <a:off x="596214" y="365124"/>
            <a:ext cx="10515600" cy="1325563"/>
          </a:xfrm>
        </p:spPr>
        <p:txBody>
          <a:bodyPr/>
          <a:lstStyle/>
          <a:p>
            <a:r>
              <a:rPr lang="en-US" b="1" dirty="0">
                <a:solidFill>
                  <a:srgbClr val="068EF2"/>
                </a:solidFill>
                <a:latin typeface="Texta Heavy" panose="02000000000000000000" pitchFamily="2" charset="77"/>
              </a:rPr>
              <a:t>Spine Anatomy</a:t>
            </a:r>
            <a:endParaRPr lang="en-US" dirty="0"/>
          </a:p>
        </p:txBody>
      </p:sp>
      <p:pic>
        <p:nvPicPr>
          <p:cNvPr id="4" name="Picture 3">
            <a:extLst>
              <a:ext uri="{FF2B5EF4-FFF2-40B4-BE49-F238E27FC236}">
                <a16:creationId xmlns:a16="http://schemas.microsoft.com/office/drawing/2014/main" id="{9F91C39D-E290-B04E-A54D-BC75B97673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04576" y="1214427"/>
            <a:ext cx="4591006" cy="4322077"/>
          </a:xfrm>
          <a:prstGeom prst="rect">
            <a:avLst/>
          </a:prstGeom>
          <a:ln>
            <a:noFill/>
          </a:ln>
          <a:effectLst>
            <a:softEdge rad="112500"/>
          </a:effectLst>
        </p:spPr>
      </p:pic>
      <p:sp>
        <p:nvSpPr>
          <p:cNvPr id="8" name="TextBox 7">
            <a:extLst>
              <a:ext uri="{FF2B5EF4-FFF2-40B4-BE49-F238E27FC236}">
                <a16:creationId xmlns:a16="http://schemas.microsoft.com/office/drawing/2014/main" id="{C903AE6B-B4A1-9E4D-8385-86A1AC35895E}"/>
              </a:ext>
            </a:extLst>
          </p:cNvPr>
          <p:cNvSpPr txBox="1"/>
          <p:nvPr/>
        </p:nvSpPr>
        <p:spPr>
          <a:xfrm>
            <a:off x="5422657" y="2901382"/>
            <a:ext cx="1460400" cy="646331"/>
          </a:xfrm>
          <a:prstGeom prst="rect">
            <a:avLst/>
          </a:prstGeom>
          <a:noFill/>
        </p:spPr>
        <p:txBody>
          <a:bodyPr wrap="none" rtlCol="0">
            <a:spAutoFit/>
          </a:bodyPr>
          <a:lstStyle/>
          <a:p>
            <a:pPr algn="ctr"/>
            <a:r>
              <a:rPr lang="en-US" b="1" dirty="0">
                <a:solidFill>
                  <a:srgbClr val="002060"/>
                </a:solidFill>
                <a:latin typeface="Texta" panose="02000000000000000000" pitchFamily="2" charset="77"/>
              </a:rPr>
              <a:t>Intervertebral</a:t>
            </a:r>
          </a:p>
          <a:p>
            <a:pPr algn="ctr"/>
            <a:r>
              <a:rPr lang="en-US" b="1" dirty="0">
                <a:solidFill>
                  <a:srgbClr val="002060"/>
                </a:solidFill>
                <a:latin typeface="Texta" panose="02000000000000000000" pitchFamily="2" charset="77"/>
              </a:rPr>
              <a:t>Disc</a:t>
            </a:r>
          </a:p>
        </p:txBody>
      </p:sp>
      <p:sp>
        <p:nvSpPr>
          <p:cNvPr id="9" name="TextBox 8">
            <a:extLst>
              <a:ext uri="{FF2B5EF4-FFF2-40B4-BE49-F238E27FC236}">
                <a16:creationId xmlns:a16="http://schemas.microsoft.com/office/drawing/2014/main" id="{7B3CE8B1-10E9-4745-B86E-918D363B466F}"/>
              </a:ext>
            </a:extLst>
          </p:cNvPr>
          <p:cNvSpPr txBox="1"/>
          <p:nvPr/>
        </p:nvSpPr>
        <p:spPr>
          <a:xfrm>
            <a:off x="6263866" y="4001293"/>
            <a:ext cx="989053" cy="369332"/>
          </a:xfrm>
          <a:prstGeom prst="rect">
            <a:avLst/>
          </a:prstGeom>
          <a:noFill/>
        </p:spPr>
        <p:txBody>
          <a:bodyPr wrap="none" rtlCol="0">
            <a:spAutoFit/>
          </a:bodyPr>
          <a:lstStyle/>
          <a:p>
            <a:r>
              <a:rPr lang="en-US" b="1" dirty="0">
                <a:solidFill>
                  <a:srgbClr val="002060"/>
                </a:solidFill>
                <a:latin typeface="Texta" panose="02000000000000000000" pitchFamily="2" charset="77"/>
              </a:rPr>
              <a:t>Vertebra</a:t>
            </a:r>
          </a:p>
        </p:txBody>
      </p:sp>
      <p:sp>
        <p:nvSpPr>
          <p:cNvPr id="10" name="TextBox 9">
            <a:extLst>
              <a:ext uri="{FF2B5EF4-FFF2-40B4-BE49-F238E27FC236}">
                <a16:creationId xmlns:a16="http://schemas.microsoft.com/office/drawing/2014/main" id="{7C970127-AD06-E44B-9DC8-28949E17372D}"/>
              </a:ext>
            </a:extLst>
          </p:cNvPr>
          <p:cNvSpPr txBox="1"/>
          <p:nvPr/>
        </p:nvSpPr>
        <p:spPr>
          <a:xfrm>
            <a:off x="6354647" y="4918563"/>
            <a:ext cx="1253548" cy="369332"/>
          </a:xfrm>
          <a:prstGeom prst="rect">
            <a:avLst/>
          </a:prstGeom>
          <a:noFill/>
        </p:spPr>
        <p:txBody>
          <a:bodyPr wrap="none" rtlCol="0">
            <a:spAutoFit/>
          </a:bodyPr>
          <a:lstStyle/>
          <a:p>
            <a:r>
              <a:rPr lang="en-US" b="1" dirty="0">
                <a:solidFill>
                  <a:srgbClr val="002060"/>
                </a:solidFill>
                <a:latin typeface="Texta" panose="02000000000000000000" pitchFamily="2" charset="77"/>
              </a:rPr>
              <a:t>Nerve Root</a:t>
            </a:r>
          </a:p>
        </p:txBody>
      </p:sp>
      <p:cxnSp>
        <p:nvCxnSpPr>
          <p:cNvPr id="12" name="Straight Arrow Connector 11">
            <a:extLst>
              <a:ext uri="{FF2B5EF4-FFF2-40B4-BE49-F238E27FC236}">
                <a16:creationId xmlns:a16="http://schemas.microsoft.com/office/drawing/2014/main" id="{23B08EB1-918C-8F49-A319-A282368D3C25}"/>
              </a:ext>
            </a:extLst>
          </p:cNvPr>
          <p:cNvCxnSpPr/>
          <p:nvPr/>
        </p:nvCxnSpPr>
        <p:spPr>
          <a:xfrm flipV="1">
            <a:off x="7608195" y="4850674"/>
            <a:ext cx="1370342" cy="252555"/>
          </a:xfrm>
          <a:prstGeom prst="straightConnector1">
            <a:avLst/>
          </a:prstGeom>
          <a:ln w="28575">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95035B28-9C1C-8B44-8E15-5094F367B4BE}"/>
              </a:ext>
            </a:extLst>
          </p:cNvPr>
          <p:cNvCxnSpPr>
            <a:cxnSpLocks/>
          </p:cNvCxnSpPr>
          <p:nvPr/>
        </p:nvCxnSpPr>
        <p:spPr>
          <a:xfrm flipV="1">
            <a:off x="7251143" y="4117992"/>
            <a:ext cx="551705" cy="44713"/>
          </a:xfrm>
          <a:prstGeom prst="straightConnector1">
            <a:avLst/>
          </a:prstGeom>
          <a:ln w="28575">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EBD175D5-5A21-504E-B6B3-818593F56618}"/>
              </a:ext>
            </a:extLst>
          </p:cNvPr>
          <p:cNvCxnSpPr>
            <a:cxnSpLocks/>
          </p:cNvCxnSpPr>
          <p:nvPr/>
        </p:nvCxnSpPr>
        <p:spPr>
          <a:xfrm>
            <a:off x="6998594" y="3100260"/>
            <a:ext cx="438526" cy="353095"/>
          </a:xfrm>
          <a:prstGeom prst="straightConnector1">
            <a:avLst/>
          </a:prstGeom>
          <a:ln w="28575">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7B9F4770-9E96-3D4B-9E70-A0B4BC1CB951}"/>
              </a:ext>
            </a:extLst>
          </p:cNvPr>
          <p:cNvCxnSpPr>
            <a:cxnSpLocks/>
          </p:cNvCxnSpPr>
          <p:nvPr/>
        </p:nvCxnSpPr>
        <p:spPr>
          <a:xfrm flipV="1">
            <a:off x="6998594" y="2254125"/>
            <a:ext cx="86253" cy="840008"/>
          </a:xfrm>
          <a:prstGeom prst="straightConnector1">
            <a:avLst/>
          </a:prstGeom>
          <a:ln w="28575">
            <a:solidFill>
              <a:schemeClr val="accent3"/>
            </a:solidFill>
            <a:tailEnd type="triangle"/>
          </a:ln>
        </p:spPr>
        <p:style>
          <a:lnRef idx="1">
            <a:schemeClr val="accent1"/>
          </a:lnRef>
          <a:fillRef idx="0">
            <a:schemeClr val="accent1"/>
          </a:fillRef>
          <a:effectRef idx="0">
            <a:schemeClr val="accent1"/>
          </a:effectRef>
          <a:fontRef idx="minor">
            <a:schemeClr val="tx1"/>
          </a:fontRef>
        </p:style>
      </p:cxnSp>
      <p:pic>
        <p:nvPicPr>
          <p:cNvPr id="21" name="Picture 20">
            <a:extLst>
              <a:ext uri="{FF2B5EF4-FFF2-40B4-BE49-F238E27FC236}">
                <a16:creationId xmlns:a16="http://schemas.microsoft.com/office/drawing/2014/main" id="{81BC8DEB-6DD6-AC49-A810-29735A1483A1}"/>
              </a:ext>
            </a:extLst>
          </p:cNvPr>
          <p:cNvPicPr>
            <a:picLocks noChangeAspect="1"/>
          </p:cNvPicPr>
          <p:nvPr/>
        </p:nvPicPr>
        <p:blipFill rotWithShape="1">
          <a:blip r:embed="rId3">
            <a:duotone>
              <a:schemeClr val="accent1">
                <a:shade val="45000"/>
                <a:satMod val="135000"/>
              </a:schemeClr>
              <a:prstClr val="white"/>
            </a:duotone>
            <a:alphaModFix amt="20000"/>
            <a:extLst>
              <a:ext uri="{BEBA8EAE-BF5A-486C-A8C5-ECC9F3942E4B}">
                <a14:imgProps xmlns:a14="http://schemas.microsoft.com/office/drawing/2010/main">
                  <a14:imgLayer>
                    <a14:imgEffect>
                      <a14:brightnessContrast bright="40000" contrast="40000"/>
                    </a14:imgEffect>
                  </a14:imgLayer>
                </a14:imgProps>
              </a:ext>
              <a:ext uri="{28A0092B-C50C-407E-A947-70E740481C1C}">
                <a14:useLocalDpi xmlns:a14="http://schemas.microsoft.com/office/drawing/2010/main" val="0"/>
              </a:ext>
            </a:extLst>
          </a:blip>
          <a:srcRect/>
          <a:stretch/>
        </p:blipFill>
        <p:spPr>
          <a:xfrm>
            <a:off x="0" y="3186748"/>
            <a:ext cx="12192000" cy="4781550"/>
          </a:xfrm>
          <a:prstGeom prst="rect">
            <a:avLst/>
          </a:prstGeom>
        </p:spPr>
      </p:pic>
      <p:sp>
        <p:nvSpPr>
          <p:cNvPr id="2" name="Slide Number Placeholder 1"/>
          <p:cNvSpPr>
            <a:spLocks noGrp="1"/>
          </p:cNvSpPr>
          <p:nvPr>
            <p:ph type="sldNum" sz="quarter" idx="12"/>
          </p:nvPr>
        </p:nvSpPr>
        <p:spPr/>
        <p:txBody>
          <a:bodyPr/>
          <a:lstStyle/>
          <a:p>
            <a:fld id="{A3E1E5F7-0605-48C2-98E8-1EEF49B1E7A8}" type="slidenum">
              <a:rPr lang="en-US" smtClean="0"/>
              <a:t>4</a:t>
            </a:fld>
            <a:endParaRPr lang="en-US"/>
          </a:p>
        </p:txBody>
      </p:sp>
    </p:spTree>
    <p:extLst>
      <p:ext uri="{BB962C8B-B14F-4D97-AF65-F5344CB8AC3E}">
        <p14:creationId xmlns:p14="http://schemas.microsoft.com/office/powerpoint/2010/main" val="24315735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3C96BC7-10E3-9245-93AC-009086847CB3}"/>
              </a:ext>
            </a:extLst>
          </p:cNvPr>
          <p:cNvPicPr>
            <a:picLocks noChangeAspect="1"/>
          </p:cNvPicPr>
          <p:nvPr/>
        </p:nvPicPr>
        <p:blipFill rotWithShape="1">
          <a:blip r:embed="rId3">
            <a:duotone>
              <a:schemeClr val="accent1">
                <a:shade val="45000"/>
                <a:satMod val="135000"/>
              </a:schemeClr>
              <a:prstClr val="white"/>
            </a:duotone>
            <a:alphaModFix amt="20000"/>
            <a:extLst>
              <a:ext uri="{BEBA8EAE-BF5A-486C-A8C5-ECC9F3942E4B}">
                <a14:imgProps xmlns:a14="http://schemas.microsoft.com/office/drawing/2010/main">
                  <a14:imgLayer>
                    <a14:imgEffect>
                      <a14:brightnessContrast bright="40000" contrast="40000"/>
                    </a14:imgEffect>
                  </a14:imgLayer>
                </a14:imgProps>
              </a:ext>
              <a:ext uri="{28A0092B-C50C-407E-A947-70E740481C1C}">
                <a14:useLocalDpi xmlns:a14="http://schemas.microsoft.com/office/drawing/2010/main" val="0"/>
              </a:ext>
            </a:extLst>
          </a:blip>
          <a:srcRect/>
          <a:stretch/>
        </p:blipFill>
        <p:spPr>
          <a:xfrm>
            <a:off x="0" y="3186748"/>
            <a:ext cx="12192000" cy="4781550"/>
          </a:xfrm>
          <a:prstGeom prst="rect">
            <a:avLst/>
          </a:prstGeom>
        </p:spPr>
      </p:pic>
      <p:sp>
        <p:nvSpPr>
          <p:cNvPr id="2" name="Title 1"/>
          <p:cNvSpPr>
            <a:spLocks noGrp="1"/>
          </p:cNvSpPr>
          <p:nvPr>
            <p:ph type="title"/>
          </p:nvPr>
        </p:nvSpPr>
        <p:spPr>
          <a:xfrm>
            <a:off x="642080" y="549983"/>
            <a:ext cx="10515600" cy="1325563"/>
          </a:xfrm>
        </p:spPr>
        <p:txBody>
          <a:bodyPr/>
          <a:lstStyle/>
          <a:p>
            <a:r>
              <a:rPr lang="en-US" b="1" dirty="0">
                <a:solidFill>
                  <a:srgbClr val="068EF2"/>
                </a:solidFill>
                <a:latin typeface="Texta Heavy" panose="02000000000000000000" pitchFamily="2" charset="77"/>
              </a:rPr>
              <a:t>General Conditions of the Spine</a:t>
            </a:r>
          </a:p>
        </p:txBody>
      </p:sp>
      <p:sp>
        <p:nvSpPr>
          <p:cNvPr id="4" name="Text Placeholder 3"/>
          <p:cNvSpPr>
            <a:spLocks noGrp="1"/>
          </p:cNvSpPr>
          <p:nvPr>
            <p:ph type="body" idx="1"/>
          </p:nvPr>
        </p:nvSpPr>
        <p:spPr>
          <a:xfrm>
            <a:off x="642080" y="1446964"/>
            <a:ext cx="5157787" cy="823912"/>
          </a:xfrm>
        </p:spPr>
        <p:txBody>
          <a:bodyPr>
            <a:normAutofit/>
          </a:bodyPr>
          <a:lstStyle/>
          <a:p>
            <a:r>
              <a:rPr lang="en-US" sz="3200" dirty="0">
                <a:solidFill>
                  <a:srgbClr val="002060"/>
                </a:solidFill>
                <a:latin typeface="Texta" panose="02000000000000000000" pitchFamily="2" charset="77"/>
              </a:rPr>
              <a:t>Degenerative Disc Disease</a:t>
            </a:r>
          </a:p>
        </p:txBody>
      </p:sp>
      <p:sp>
        <p:nvSpPr>
          <p:cNvPr id="5" name="Content Placeholder 4"/>
          <p:cNvSpPr>
            <a:spLocks noGrp="1"/>
          </p:cNvSpPr>
          <p:nvPr>
            <p:ph sz="half" idx="2"/>
          </p:nvPr>
        </p:nvSpPr>
        <p:spPr>
          <a:xfrm>
            <a:off x="642080" y="2505075"/>
            <a:ext cx="5157787" cy="3684588"/>
          </a:xfrm>
        </p:spPr>
        <p:txBody>
          <a:bodyPr>
            <a:normAutofit fontScale="70000" lnSpcReduction="20000"/>
          </a:bodyPr>
          <a:lstStyle/>
          <a:p>
            <a:pPr>
              <a:lnSpc>
                <a:spcPct val="120000"/>
              </a:lnSpc>
            </a:pPr>
            <a:r>
              <a:rPr lang="en-US" dirty="0">
                <a:solidFill>
                  <a:srgbClr val="002060"/>
                </a:solidFill>
                <a:latin typeface="Texta" panose="02000000000000000000" pitchFamily="2" charset="77"/>
              </a:rPr>
              <a:t>In the normal spine, your discs act as a cushion between  vertebrae. Over time the discs can lose flexibility, elasticity, and height. When this happens, they lose their shock absorbing characteristics and can lead to abnormal motion or alignment of the spine, which may result in pain. </a:t>
            </a:r>
          </a:p>
          <a:p>
            <a:pPr>
              <a:lnSpc>
                <a:spcPct val="120000"/>
              </a:lnSpc>
            </a:pPr>
            <a:r>
              <a:rPr lang="en-US" dirty="0">
                <a:solidFill>
                  <a:srgbClr val="002060"/>
                </a:solidFill>
                <a:latin typeface="Texta" panose="02000000000000000000" pitchFamily="2" charset="77"/>
              </a:rPr>
              <a:t>Symptoms may include pain or numbness in the back or legs. This pain may increase with activities that involve sitting for extended periods, bending or twisting.</a:t>
            </a:r>
          </a:p>
        </p:txBody>
      </p:sp>
      <p:pic>
        <p:nvPicPr>
          <p:cNvPr id="12" name="Content Placeholder 8"/>
          <p:cNvPicPr>
            <a:picLocks noGrp="1" noChangeAspect="1"/>
          </p:cNvPicPr>
          <p:nvPr>
            <p:ph sz="quarter" idx="4"/>
          </p:nvPr>
        </p:nvPicPr>
        <p:blipFill rotWithShape="1">
          <a:blip r:embed="rId4"/>
          <a:srcRect l="29767" t="55474" r="34741" b="12595"/>
          <a:stretch/>
        </p:blipFill>
        <p:spPr>
          <a:xfrm>
            <a:off x="8896306" y="2307864"/>
            <a:ext cx="2733773" cy="3725292"/>
          </a:xfrm>
          <a:prstGeom prst="rect">
            <a:avLst/>
          </a:prstGeom>
        </p:spPr>
      </p:pic>
      <p:pic>
        <p:nvPicPr>
          <p:cNvPr id="10" name="Content Placeholder 8"/>
          <p:cNvPicPr>
            <a:picLocks noChangeAspect="1"/>
          </p:cNvPicPr>
          <p:nvPr/>
        </p:nvPicPr>
        <p:blipFill rotWithShape="1">
          <a:blip r:embed="rId4"/>
          <a:srcRect l="31578" t="23075" r="32584" b="58916"/>
          <a:stretch/>
        </p:blipFill>
        <p:spPr>
          <a:xfrm>
            <a:off x="9385376" y="599343"/>
            <a:ext cx="2244703" cy="1708519"/>
          </a:xfrm>
          <a:prstGeom prst="rect">
            <a:avLst/>
          </a:prstGeom>
        </p:spPr>
      </p:pic>
      <p:sp>
        <p:nvSpPr>
          <p:cNvPr id="9" name="TextBox 8">
            <a:extLst>
              <a:ext uri="{FF2B5EF4-FFF2-40B4-BE49-F238E27FC236}">
                <a16:creationId xmlns:a16="http://schemas.microsoft.com/office/drawing/2014/main" id="{4688866F-4A08-EC42-89AA-ECA8DBBF3F26}"/>
              </a:ext>
            </a:extLst>
          </p:cNvPr>
          <p:cNvSpPr txBox="1"/>
          <p:nvPr/>
        </p:nvSpPr>
        <p:spPr>
          <a:xfrm>
            <a:off x="8299738" y="1229215"/>
            <a:ext cx="917239" cy="646331"/>
          </a:xfrm>
          <a:prstGeom prst="rect">
            <a:avLst/>
          </a:prstGeom>
          <a:noFill/>
        </p:spPr>
        <p:txBody>
          <a:bodyPr wrap="none" rtlCol="0">
            <a:spAutoFit/>
          </a:bodyPr>
          <a:lstStyle/>
          <a:p>
            <a:pPr algn="ctr"/>
            <a:r>
              <a:rPr lang="en-US" b="1" dirty="0">
                <a:solidFill>
                  <a:srgbClr val="002060"/>
                </a:solidFill>
                <a:latin typeface="Texta" panose="02000000000000000000" pitchFamily="2" charset="77"/>
              </a:rPr>
              <a:t>Healthy</a:t>
            </a:r>
          </a:p>
          <a:p>
            <a:pPr algn="ctr"/>
            <a:r>
              <a:rPr lang="en-US" b="1" dirty="0">
                <a:solidFill>
                  <a:srgbClr val="002060"/>
                </a:solidFill>
                <a:latin typeface="Texta" panose="02000000000000000000" pitchFamily="2" charset="77"/>
              </a:rPr>
              <a:t>Discs</a:t>
            </a:r>
          </a:p>
        </p:txBody>
      </p:sp>
      <p:sp>
        <p:nvSpPr>
          <p:cNvPr id="13" name="TextBox 12">
            <a:extLst>
              <a:ext uri="{FF2B5EF4-FFF2-40B4-BE49-F238E27FC236}">
                <a16:creationId xmlns:a16="http://schemas.microsoft.com/office/drawing/2014/main" id="{D800CB07-DB72-B548-A660-5BA063D378E9}"/>
              </a:ext>
            </a:extLst>
          </p:cNvPr>
          <p:cNvSpPr txBox="1"/>
          <p:nvPr/>
        </p:nvSpPr>
        <p:spPr>
          <a:xfrm>
            <a:off x="7363874" y="3773282"/>
            <a:ext cx="1394484" cy="646331"/>
          </a:xfrm>
          <a:prstGeom prst="rect">
            <a:avLst/>
          </a:prstGeom>
          <a:noFill/>
        </p:spPr>
        <p:txBody>
          <a:bodyPr wrap="none" rtlCol="0">
            <a:spAutoFit/>
          </a:bodyPr>
          <a:lstStyle/>
          <a:p>
            <a:pPr algn="ctr"/>
            <a:r>
              <a:rPr lang="en-US" b="1" dirty="0">
                <a:solidFill>
                  <a:srgbClr val="002060"/>
                </a:solidFill>
                <a:latin typeface="Texta" panose="02000000000000000000" pitchFamily="2" charset="77"/>
              </a:rPr>
              <a:t>Degenerated</a:t>
            </a:r>
          </a:p>
          <a:p>
            <a:pPr algn="ctr"/>
            <a:r>
              <a:rPr lang="en-US" b="1" dirty="0">
                <a:solidFill>
                  <a:srgbClr val="002060"/>
                </a:solidFill>
                <a:latin typeface="Texta" panose="02000000000000000000" pitchFamily="2" charset="77"/>
              </a:rPr>
              <a:t>Disc</a:t>
            </a:r>
          </a:p>
        </p:txBody>
      </p:sp>
      <p:sp>
        <p:nvSpPr>
          <p:cNvPr id="14" name="TextBox 13">
            <a:extLst>
              <a:ext uri="{FF2B5EF4-FFF2-40B4-BE49-F238E27FC236}">
                <a16:creationId xmlns:a16="http://schemas.microsoft.com/office/drawing/2014/main" id="{3964EEF7-449A-634F-843E-238FFCE8CF04}"/>
              </a:ext>
            </a:extLst>
          </p:cNvPr>
          <p:cNvSpPr txBox="1"/>
          <p:nvPr/>
        </p:nvSpPr>
        <p:spPr>
          <a:xfrm>
            <a:off x="7009474" y="4654193"/>
            <a:ext cx="1986459" cy="923330"/>
          </a:xfrm>
          <a:prstGeom prst="rect">
            <a:avLst/>
          </a:prstGeom>
          <a:noFill/>
        </p:spPr>
        <p:txBody>
          <a:bodyPr wrap="square" rtlCol="0">
            <a:spAutoFit/>
          </a:bodyPr>
          <a:lstStyle/>
          <a:p>
            <a:pPr algn="ctr"/>
            <a:r>
              <a:rPr lang="en-US" b="1" dirty="0">
                <a:solidFill>
                  <a:srgbClr val="002060"/>
                </a:solidFill>
                <a:latin typeface="Texta" panose="02000000000000000000" pitchFamily="2" charset="77"/>
              </a:rPr>
              <a:t>Disc Degeneration with changes in bone structure</a:t>
            </a:r>
          </a:p>
        </p:txBody>
      </p:sp>
      <p:sp>
        <p:nvSpPr>
          <p:cNvPr id="3" name="Slide Number Placeholder 2"/>
          <p:cNvSpPr>
            <a:spLocks noGrp="1"/>
          </p:cNvSpPr>
          <p:nvPr>
            <p:ph type="sldNum" sz="quarter" idx="12"/>
          </p:nvPr>
        </p:nvSpPr>
        <p:spPr/>
        <p:txBody>
          <a:bodyPr/>
          <a:lstStyle/>
          <a:p>
            <a:fld id="{A3E1E5F7-0605-48C2-98E8-1EEF49B1E7A8}" type="slidenum">
              <a:rPr lang="en-US" smtClean="0"/>
              <a:t>5</a:t>
            </a:fld>
            <a:endParaRPr lang="en-US"/>
          </a:p>
        </p:txBody>
      </p:sp>
    </p:spTree>
    <p:extLst>
      <p:ext uri="{BB962C8B-B14F-4D97-AF65-F5344CB8AC3E}">
        <p14:creationId xmlns:p14="http://schemas.microsoft.com/office/powerpoint/2010/main" val="30570864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5582" y="365125"/>
            <a:ext cx="10515600" cy="1325563"/>
          </a:xfrm>
        </p:spPr>
        <p:txBody>
          <a:bodyPr/>
          <a:lstStyle/>
          <a:p>
            <a:r>
              <a:rPr lang="en-US" b="1" dirty="0">
                <a:solidFill>
                  <a:srgbClr val="068EF2"/>
                </a:solidFill>
                <a:latin typeface="Texta Heavy" panose="02000000000000000000" pitchFamily="2" charset="77"/>
              </a:rPr>
              <a:t>General Conditions of the Spine</a:t>
            </a:r>
            <a:endParaRPr lang="en-US" dirty="0">
              <a:solidFill>
                <a:srgbClr val="068EF2"/>
              </a:solidFill>
            </a:endParaRPr>
          </a:p>
        </p:txBody>
      </p:sp>
      <p:sp>
        <p:nvSpPr>
          <p:cNvPr id="4" name="Text Placeholder 3"/>
          <p:cNvSpPr>
            <a:spLocks noGrp="1"/>
          </p:cNvSpPr>
          <p:nvPr>
            <p:ph type="body" idx="1"/>
          </p:nvPr>
        </p:nvSpPr>
        <p:spPr>
          <a:xfrm>
            <a:off x="555582" y="1690688"/>
            <a:ext cx="5157787" cy="823912"/>
          </a:xfrm>
        </p:spPr>
        <p:txBody>
          <a:bodyPr>
            <a:normAutofit/>
          </a:bodyPr>
          <a:lstStyle/>
          <a:p>
            <a:r>
              <a:rPr lang="en-US" sz="3200" dirty="0">
                <a:solidFill>
                  <a:srgbClr val="002060"/>
                </a:solidFill>
                <a:latin typeface="Texta" panose="02000000000000000000" pitchFamily="2" charset="77"/>
              </a:rPr>
              <a:t>Spondylolisthesis</a:t>
            </a:r>
          </a:p>
        </p:txBody>
      </p:sp>
      <p:sp>
        <p:nvSpPr>
          <p:cNvPr id="5" name="Content Placeholder 4"/>
          <p:cNvSpPr>
            <a:spLocks noGrp="1"/>
          </p:cNvSpPr>
          <p:nvPr>
            <p:ph sz="half" idx="2"/>
          </p:nvPr>
        </p:nvSpPr>
        <p:spPr>
          <a:xfrm>
            <a:off x="555582" y="2921793"/>
            <a:ext cx="6344783" cy="3684588"/>
          </a:xfrm>
        </p:spPr>
        <p:txBody>
          <a:bodyPr>
            <a:normAutofit/>
          </a:bodyPr>
          <a:lstStyle/>
          <a:p>
            <a:r>
              <a:rPr lang="en-US" dirty="0">
                <a:solidFill>
                  <a:srgbClr val="002060"/>
                </a:solidFill>
                <a:latin typeface="Texta" panose="02000000000000000000" pitchFamily="2" charset="77"/>
              </a:rPr>
              <a:t>A condition in which one of the vertebrae slips forward or backward. If left untreated, this can lead to deformity of the spine and narrowing of the spinal canal.</a:t>
            </a:r>
          </a:p>
          <a:p>
            <a:r>
              <a:rPr lang="en-US" dirty="0">
                <a:solidFill>
                  <a:srgbClr val="002060"/>
                </a:solidFill>
                <a:latin typeface="Texta" panose="02000000000000000000" pitchFamily="2" charset="77"/>
              </a:rPr>
              <a:t>Symptoms may include low back pain, muscle spasms, thigh or leg pain, and weakness. </a:t>
            </a:r>
          </a:p>
        </p:txBody>
      </p:sp>
      <p:pic>
        <p:nvPicPr>
          <p:cNvPr id="6" name="Picture 5">
            <a:extLst>
              <a:ext uri="{FF2B5EF4-FFF2-40B4-BE49-F238E27FC236}">
                <a16:creationId xmlns:a16="http://schemas.microsoft.com/office/drawing/2014/main" id="{E167EF17-F807-CE45-86D2-934DB9A77276}"/>
              </a:ext>
            </a:extLst>
          </p:cNvPr>
          <p:cNvPicPr>
            <a:picLocks noChangeAspect="1"/>
          </p:cNvPicPr>
          <p:nvPr/>
        </p:nvPicPr>
        <p:blipFill rotWithShape="1">
          <a:blip r:embed="rId3">
            <a:duotone>
              <a:schemeClr val="accent1">
                <a:shade val="45000"/>
                <a:satMod val="135000"/>
              </a:schemeClr>
              <a:prstClr val="white"/>
            </a:duotone>
            <a:alphaModFix amt="20000"/>
            <a:extLst>
              <a:ext uri="{BEBA8EAE-BF5A-486C-A8C5-ECC9F3942E4B}">
                <a14:imgProps xmlns:a14="http://schemas.microsoft.com/office/drawing/2010/main">
                  <a14:imgLayer>
                    <a14:imgEffect>
                      <a14:brightnessContrast bright="40000" contrast="40000"/>
                    </a14:imgEffect>
                  </a14:imgLayer>
                </a14:imgProps>
              </a:ext>
              <a:ext uri="{28A0092B-C50C-407E-A947-70E740481C1C}">
                <a14:useLocalDpi xmlns:a14="http://schemas.microsoft.com/office/drawing/2010/main" val="0"/>
              </a:ext>
            </a:extLst>
          </a:blip>
          <a:srcRect/>
          <a:stretch/>
        </p:blipFill>
        <p:spPr>
          <a:xfrm>
            <a:off x="0" y="3186748"/>
            <a:ext cx="12192000" cy="4781550"/>
          </a:xfrm>
          <a:prstGeom prst="rect">
            <a:avLst/>
          </a:prstGeom>
        </p:spPr>
      </p:pic>
      <p:pic>
        <p:nvPicPr>
          <p:cNvPr id="9" name="Picture 8">
            <a:extLst>
              <a:ext uri="{FF2B5EF4-FFF2-40B4-BE49-F238E27FC236}">
                <a16:creationId xmlns:a16="http://schemas.microsoft.com/office/drawing/2014/main" id="{93B4A51D-3283-F34E-B475-EAD98D10DA5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59609" y="587104"/>
            <a:ext cx="2146198" cy="2020479"/>
          </a:xfrm>
          <a:prstGeom prst="rect">
            <a:avLst/>
          </a:prstGeom>
          <a:ln>
            <a:noFill/>
          </a:ln>
          <a:effectLst>
            <a:softEdge rad="112500"/>
          </a:effectLst>
        </p:spPr>
      </p:pic>
      <p:sp>
        <p:nvSpPr>
          <p:cNvPr id="10" name="TextBox 9">
            <a:extLst>
              <a:ext uri="{FF2B5EF4-FFF2-40B4-BE49-F238E27FC236}">
                <a16:creationId xmlns:a16="http://schemas.microsoft.com/office/drawing/2014/main" id="{2B600821-082C-3E45-95CA-8A4F01D51FE5}"/>
              </a:ext>
            </a:extLst>
          </p:cNvPr>
          <p:cNvSpPr txBox="1"/>
          <p:nvPr/>
        </p:nvSpPr>
        <p:spPr>
          <a:xfrm>
            <a:off x="8943120" y="2607583"/>
            <a:ext cx="2379177" cy="369332"/>
          </a:xfrm>
          <a:prstGeom prst="rect">
            <a:avLst/>
          </a:prstGeom>
          <a:noFill/>
        </p:spPr>
        <p:txBody>
          <a:bodyPr wrap="none" rtlCol="0">
            <a:spAutoFit/>
          </a:bodyPr>
          <a:lstStyle/>
          <a:p>
            <a:pPr algn="ctr"/>
            <a:r>
              <a:rPr lang="en-US" b="1" dirty="0">
                <a:solidFill>
                  <a:srgbClr val="002060"/>
                </a:solidFill>
                <a:latin typeface="Texta" panose="02000000000000000000" pitchFamily="2" charset="77"/>
              </a:rPr>
              <a:t>Normal Spine Segment</a:t>
            </a:r>
          </a:p>
        </p:txBody>
      </p:sp>
      <p:pic>
        <p:nvPicPr>
          <p:cNvPr id="11" name="Content Placeholder 7">
            <a:extLst>
              <a:ext uri="{FF2B5EF4-FFF2-40B4-BE49-F238E27FC236}">
                <a16:creationId xmlns:a16="http://schemas.microsoft.com/office/drawing/2014/main" id="{4B10304D-ABFE-824E-AB04-B6D7D268E252}"/>
              </a:ext>
            </a:extLst>
          </p:cNvPr>
          <p:cNvPicPr>
            <a:picLocks noChangeAspect="1"/>
          </p:cNvPicPr>
          <p:nvPr/>
        </p:nvPicPr>
        <p:blipFill rotWithShape="1">
          <a:blip r:embed="rId5"/>
          <a:srcRect l="26562" t="54406" r="31982" b="18906"/>
          <a:stretch/>
        </p:blipFill>
        <p:spPr>
          <a:xfrm>
            <a:off x="9091163" y="3243531"/>
            <a:ext cx="2355011" cy="2294627"/>
          </a:xfrm>
          <a:prstGeom prst="rect">
            <a:avLst/>
          </a:prstGeom>
          <a:ln>
            <a:noFill/>
          </a:ln>
          <a:effectLst>
            <a:softEdge rad="112500"/>
          </a:effectLst>
        </p:spPr>
      </p:pic>
      <p:sp>
        <p:nvSpPr>
          <p:cNvPr id="13" name="TextBox 12">
            <a:extLst>
              <a:ext uri="{FF2B5EF4-FFF2-40B4-BE49-F238E27FC236}">
                <a16:creationId xmlns:a16="http://schemas.microsoft.com/office/drawing/2014/main" id="{D5BBC564-CDAE-9A44-885C-3F491E0FE25A}"/>
              </a:ext>
            </a:extLst>
          </p:cNvPr>
          <p:cNvSpPr txBox="1"/>
          <p:nvPr/>
        </p:nvSpPr>
        <p:spPr>
          <a:xfrm>
            <a:off x="8910572" y="5563975"/>
            <a:ext cx="2716192" cy="646331"/>
          </a:xfrm>
          <a:prstGeom prst="rect">
            <a:avLst/>
          </a:prstGeom>
          <a:noFill/>
        </p:spPr>
        <p:txBody>
          <a:bodyPr wrap="none" rtlCol="0">
            <a:spAutoFit/>
          </a:bodyPr>
          <a:lstStyle/>
          <a:p>
            <a:pPr algn="ctr"/>
            <a:r>
              <a:rPr lang="en-US" b="1" dirty="0">
                <a:solidFill>
                  <a:srgbClr val="002060"/>
                </a:solidFill>
                <a:latin typeface="Texta" panose="02000000000000000000" pitchFamily="2" charset="77"/>
              </a:rPr>
              <a:t>Displaced vertebra causing</a:t>
            </a:r>
          </a:p>
          <a:p>
            <a:pPr algn="ctr"/>
            <a:r>
              <a:rPr lang="en-US" b="1" dirty="0">
                <a:solidFill>
                  <a:srgbClr val="002060"/>
                </a:solidFill>
                <a:latin typeface="Texta" panose="02000000000000000000" pitchFamily="2" charset="77"/>
              </a:rPr>
              <a:t>pressure on nerve</a:t>
            </a:r>
          </a:p>
        </p:txBody>
      </p:sp>
      <p:sp>
        <p:nvSpPr>
          <p:cNvPr id="3" name="Slide Number Placeholder 2"/>
          <p:cNvSpPr>
            <a:spLocks noGrp="1"/>
          </p:cNvSpPr>
          <p:nvPr>
            <p:ph type="sldNum" sz="quarter" idx="12"/>
          </p:nvPr>
        </p:nvSpPr>
        <p:spPr/>
        <p:txBody>
          <a:bodyPr/>
          <a:lstStyle/>
          <a:p>
            <a:fld id="{A3E1E5F7-0605-48C2-98E8-1EEF49B1E7A8}" type="slidenum">
              <a:rPr lang="en-US" smtClean="0"/>
              <a:t>6</a:t>
            </a:fld>
            <a:endParaRPr lang="en-US"/>
          </a:p>
        </p:txBody>
      </p:sp>
    </p:spTree>
    <p:extLst>
      <p:ext uri="{BB962C8B-B14F-4D97-AF65-F5344CB8AC3E}">
        <p14:creationId xmlns:p14="http://schemas.microsoft.com/office/powerpoint/2010/main" val="42608673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68EF2"/>
                </a:solidFill>
                <a:latin typeface="Texta Heavy" panose="02000000000000000000" pitchFamily="2" charset="77"/>
              </a:rPr>
              <a:t>General Conditions of the Spine</a:t>
            </a:r>
            <a:endParaRPr lang="en-US" dirty="0">
              <a:solidFill>
                <a:srgbClr val="068EF2"/>
              </a:solidFill>
            </a:endParaRPr>
          </a:p>
        </p:txBody>
      </p:sp>
      <p:sp>
        <p:nvSpPr>
          <p:cNvPr id="4" name="Text Placeholder 3"/>
          <p:cNvSpPr>
            <a:spLocks noGrp="1"/>
          </p:cNvSpPr>
          <p:nvPr>
            <p:ph type="body" idx="1"/>
          </p:nvPr>
        </p:nvSpPr>
        <p:spPr>
          <a:xfrm>
            <a:off x="839788" y="1273970"/>
            <a:ext cx="5157787" cy="823912"/>
          </a:xfrm>
        </p:spPr>
        <p:txBody>
          <a:bodyPr>
            <a:normAutofit/>
          </a:bodyPr>
          <a:lstStyle/>
          <a:p>
            <a:r>
              <a:rPr lang="en-US" sz="3200" dirty="0">
                <a:solidFill>
                  <a:srgbClr val="002060"/>
                </a:solidFill>
                <a:latin typeface="Texta" panose="02000000000000000000" pitchFamily="2" charset="77"/>
              </a:rPr>
              <a:t>Spinal Stenosis</a:t>
            </a:r>
          </a:p>
        </p:txBody>
      </p:sp>
      <p:sp>
        <p:nvSpPr>
          <p:cNvPr id="5" name="Content Placeholder 4"/>
          <p:cNvSpPr>
            <a:spLocks noGrp="1"/>
          </p:cNvSpPr>
          <p:nvPr>
            <p:ph sz="half" idx="2"/>
          </p:nvPr>
        </p:nvSpPr>
        <p:spPr>
          <a:xfrm>
            <a:off x="839788" y="2505075"/>
            <a:ext cx="5707969" cy="3684588"/>
          </a:xfrm>
        </p:spPr>
        <p:txBody>
          <a:bodyPr>
            <a:normAutofit fontScale="92500" lnSpcReduction="20000"/>
          </a:bodyPr>
          <a:lstStyle/>
          <a:p>
            <a:r>
              <a:rPr lang="en-US" dirty="0">
                <a:solidFill>
                  <a:srgbClr val="002060"/>
                </a:solidFill>
                <a:latin typeface="Texta" panose="02000000000000000000" pitchFamily="2" charset="77"/>
              </a:rPr>
              <a:t>A condition in which there is a narrowing of areas in the spine where nerve roots and the spinal cord must travel. It is most commonly caused by age-related spinal degeneration. This narrowing can put pressure on the nerves and cause pain. </a:t>
            </a:r>
          </a:p>
          <a:p>
            <a:r>
              <a:rPr lang="en-US" dirty="0">
                <a:solidFill>
                  <a:srgbClr val="002060"/>
                </a:solidFill>
                <a:latin typeface="Texta" panose="02000000000000000000" pitchFamily="2" charset="77"/>
              </a:rPr>
              <a:t>Symptoms may include pain and tingling weakness or numbness. Pain is likely to be present or worsen when you stand or walk, and lessen or disappear when you sit down or lean forward. </a:t>
            </a:r>
          </a:p>
        </p:txBody>
      </p:sp>
      <p:pic>
        <p:nvPicPr>
          <p:cNvPr id="9" name="Content Placeholder 8"/>
          <p:cNvPicPr>
            <a:picLocks noGrp="1" noChangeAspect="1"/>
          </p:cNvPicPr>
          <p:nvPr>
            <p:ph sz="quarter" idx="4"/>
          </p:nvPr>
        </p:nvPicPr>
        <p:blipFill rotWithShape="1">
          <a:blip r:embed="rId3"/>
          <a:srcRect t="19487" b="19596"/>
          <a:stretch/>
        </p:blipFill>
        <p:spPr>
          <a:xfrm>
            <a:off x="6673418" y="1922277"/>
            <a:ext cx="5068980" cy="3727409"/>
          </a:xfrm>
          <a:prstGeom prst="rect">
            <a:avLst/>
          </a:prstGeom>
        </p:spPr>
      </p:pic>
      <p:pic>
        <p:nvPicPr>
          <p:cNvPr id="6" name="Picture 5">
            <a:extLst>
              <a:ext uri="{FF2B5EF4-FFF2-40B4-BE49-F238E27FC236}">
                <a16:creationId xmlns:a16="http://schemas.microsoft.com/office/drawing/2014/main" id="{366D96CA-350E-1F41-92FB-914D070A0832}"/>
              </a:ext>
            </a:extLst>
          </p:cNvPr>
          <p:cNvPicPr>
            <a:picLocks noChangeAspect="1"/>
          </p:cNvPicPr>
          <p:nvPr/>
        </p:nvPicPr>
        <p:blipFill rotWithShape="1">
          <a:blip r:embed="rId4">
            <a:duotone>
              <a:schemeClr val="accent1">
                <a:shade val="45000"/>
                <a:satMod val="135000"/>
              </a:schemeClr>
              <a:prstClr val="white"/>
            </a:duotone>
            <a:alphaModFix amt="20000"/>
            <a:extLst>
              <a:ext uri="{BEBA8EAE-BF5A-486C-A8C5-ECC9F3942E4B}">
                <a14:imgProps xmlns:a14="http://schemas.microsoft.com/office/drawing/2010/main">
                  <a14:imgLayer>
                    <a14:imgEffect>
                      <a14:brightnessContrast bright="40000" contrast="40000"/>
                    </a14:imgEffect>
                  </a14:imgLayer>
                </a14:imgProps>
              </a:ext>
              <a:ext uri="{28A0092B-C50C-407E-A947-70E740481C1C}">
                <a14:useLocalDpi xmlns:a14="http://schemas.microsoft.com/office/drawing/2010/main" val="0"/>
              </a:ext>
            </a:extLst>
          </a:blip>
          <a:srcRect/>
          <a:stretch/>
        </p:blipFill>
        <p:spPr>
          <a:xfrm>
            <a:off x="0" y="3186748"/>
            <a:ext cx="12192000" cy="4781550"/>
          </a:xfrm>
          <a:prstGeom prst="rect">
            <a:avLst/>
          </a:prstGeom>
        </p:spPr>
      </p:pic>
      <p:sp>
        <p:nvSpPr>
          <p:cNvPr id="3" name="Slide Number Placeholder 2"/>
          <p:cNvSpPr>
            <a:spLocks noGrp="1"/>
          </p:cNvSpPr>
          <p:nvPr>
            <p:ph type="sldNum" sz="quarter" idx="12"/>
          </p:nvPr>
        </p:nvSpPr>
        <p:spPr/>
        <p:txBody>
          <a:bodyPr/>
          <a:lstStyle/>
          <a:p>
            <a:fld id="{A3E1E5F7-0605-48C2-98E8-1EEF49B1E7A8}" type="slidenum">
              <a:rPr lang="en-US" smtClean="0"/>
              <a:t>7</a:t>
            </a:fld>
            <a:endParaRPr lang="en-US"/>
          </a:p>
        </p:txBody>
      </p:sp>
    </p:spTree>
    <p:extLst>
      <p:ext uri="{BB962C8B-B14F-4D97-AF65-F5344CB8AC3E}">
        <p14:creationId xmlns:p14="http://schemas.microsoft.com/office/powerpoint/2010/main" val="30165996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01447BF-B9CB-7D42-8E73-70D83E7015F7}"/>
              </a:ext>
            </a:extLst>
          </p:cNvPr>
          <p:cNvPicPr>
            <a:picLocks noChangeAspect="1"/>
          </p:cNvPicPr>
          <p:nvPr/>
        </p:nvPicPr>
        <p:blipFill rotWithShape="1">
          <a:blip r:embed="rId2">
            <a:duotone>
              <a:schemeClr val="accent1">
                <a:shade val="45000"/>
                <a:satMod val="135000"/>
              </a:schemeClr>
              <a:prstClr val="white"/>
            </a:duotone>
            <a:alphaModFix amt="20000"/>
            <a:extLst>
              <a:ext uri="{BEBA8EAE-BF5A-486C-A8C5-ECC9F3942E4B}">
                <a14:imgProps xmlns:a14="http://schemas.microsoft.com/office/drawing/2010/main">
                  <a14:imgLayer>
                    <a14:imgEffect>
                      <a14:brightnessContrast bright="40000" contrast="40000"/>
                    </a14:imgEffect>
                  </a14:imgLayer>
                </a14:imgProps>
              </a:ext>
              <a:ext uri="{28A0092B-C50C-407E-A947-70E740481C1C}">
                <a14:useLocalDpi xmlns:a14="http://schemas.microsoft.com/office/drawing/2010/main" val="0"/>
              </a:ext>
            </a:extLst>
          </a:blip>
          <a:srcRect/>
          <a:stretch/>
        </p:blipFill>
        <p:spPr>
          <a:xfrm>
            <a:off x="0" y="2751513"/>
            <a:ext cx="12192000" cy="5216785"/>
          </a:xfrm>
          <a:prstGeom prst="rect">
            <a:avLst/>
          </a:prstGeom>
        </p:spPr>
      </p:pic>
      <p:sp>
        <p:nvSpPr>
          <p:cNvPr id="2" name="Title 1"/>
          <p:cNvSpPr>
            <a:spLocks noGrp="1"/>
          </p:cNvSpPr>
          <p:nvPr>
            <p:ph type="title"/>
          </p:nvPr>
        </p:nvSpPr>
        <p:spPr>
          <a:xfrm>
            <a:off x="838200" y="365125"/>
            <a:ext cx="10515600" cy="1325563"/>
          </a:xfrm>
        </p:spPr>
        <p:txBody>
          <a:bodyPr/>
          <a:lstStyle/>
          <a:p>
            <a:r>
              <a:rPr lang="en-US" b="1" dirty="0" smtClean="0">
                <a:solidFill>
                  <a:srgbClr val="068EF2"/>
                </a:solidFill>
                <a:latin typeface="Texta Heavy" panose="02000000000000000000" pitchFamily="2" charset="77"/>
              </a:rPr>
              <a:t>Surgical </a:t>
            </a:r>
            <a:r>
              <a:rPr lang="en-US" b="1" dirty="0">
                <a:solidFill>
                  <a:srgbClr val="068EF2"/>
                </a:solidFill>
                <a:latin typeface="Texta Heavy" panose="02000000000000000000" pitchFamily="2" charset="77"/>
              </a:rPr>
              <a:t>Treatment Options</a:t>
            </a:r>
          </a:p>
        </p:txBody>
      </p:sp>
      <p:graphicFrame>
        <p:nvGraphicFramePr>
          <p:cNvPr id="4" name="Content Placeholder 3"/>
          <p:cNvGraphicFramePr>
            <a:graphicFrameLocks noGrp="1"/>
          </p:cNvGraphicFramePr>
          <p:nvPr>
            <p:ph idx="1"/>
            <p:extLst/>
          </p:nvPr>
        </p:nvGraphicFramePr>
        <p:xfrm>
          <a:off x="838200" y="2488247"/>
          <a:ext cx="10134601" cy="2621280"/>
        </p:xfrm>
        <a:graphic>
          <a:graphicData uri="http://schemas.openxmlformats.org/drawingml/2006/table">
            <a:tbl>
              <a:tblPr firstRow="1" bandRow="1">
                <a:tableStyleId>{5C22544A-7EE6-4342-B048-85BDC9FD1C3A}</a:tableStyleId>
              </a:tblPr>
              <a:tblGrid>
                <a:gridCol w="5934676">
                  <a:extLst>
                    <a:ext uri="{9D8B030D-6E8A-4147-A177-3AD203B41FA5}">
                      <a16:colId xmlns:a16="http://schemas.microsoft.com/office/drawing/2014/main" val="20000"/>
                    </a:ext>
                  </a:extLst>
                </a:gridCol>
                <a:gridCol w="1552146">
                  <a:extLst>
                    <a:ext uri="{9D8B030D-6E8A-4147-A177-3AD203B41FA5}">
                      <a16:colId xmlns:a16="http://schemas.microsoft.com/office/drawing/2014/main" val="20001"/>
                    </a:ext>
                  </a:extLst>
                </a:gridCol>
                <a:gridCol w="1278238">
                  <a:extLst>
                    <a:ext uri="{9D8B030D-6E8A-4147-A177-3AD203B41FA5}">
                      <a16:colId xmlns:a16="http://schemas.microsoft.com/office/drawing/2014/main" val="20002"/>
                    </a:ext>
                  </a:extLst>
                </a:gridCol>
                <a:gridCol w="1369541">
                  <a:extLst>
                    <a:ext uri="{9D8B030D-6E8A-4147-A177-3AD203B41FA5}">
                      <a16:colId xmlns:a16="http://schemas.microsoft.com/office/drawing/2014/main" val="20003"/>
                    </a:ext>
                  </a:extLst>
                </a:gridCol>
              </a:tblGrid>
              <a:tr h="370840">
                <a:tc>
                  <a:txBody>
                    <a:bodyPr/>
                    <a:lstStyle/>
                    <a:p>
                      <a:r>
                        <a:rPr lang="en-US" dirty="0">
                          <a:solidFill>
                            <a:srgbClr val="002060"/>
                          </a:solidFill>
                          <a:latin typeface="Texta" panose="02000000000000000000" pitchFamily="2" charset="77"/>
                        </a:rPr>
                        <a:t>Surgical</a:t>
                      </a:r>
                      <a:r>
                        <a:rPr lang="en-US" baseline="0" dirty="0">
                          <a:solidFill>
                            <a:srgbClr val="002060"/>
                          </a:solidFill>
                          <a:latin typeface="Texta" panose="02000000000000000000" pitchFamily="2" charset="77"/>
                        </a:rPr>
                        <a:t> Treatment Option</a:t>
                      </a:r>
                      <a:r>
                        <a:rPr lang="en-US" dirty="0">
                          <a:solidFill>
                            <a:srgbClr val="002060"/>
                          </a:solidFill>
                          <a:latin typeface="Texta" panose="02000000000000000000" pitchFamily="2" charset="77"/>
                        </a:rPr>
                        <a:t> Offered</a:t>
                      </a:r>
                    </a:p>
                  </a:txBody>
                  <a:tcP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algn="ctr"/>
                      <a:r>
                        <a:rPr lang="en-US" dirty="0">
                          <a:solidFill>
                            <a:srgbClr val="002060"/>
                          </a:solidFill>
                          <a:latin typeface="Texta" panose="02000000000000000000" pitchFamily="2" charset="77"/>
                        </a:rPr>
                        <a:t>Cervical</a:t>
                      </a:r>
                      <a:endParaRPr lang="en-US" baseline="30000" dirty="0">
                        <a:solidFill>
                          <a:srgbClr val="002060"/>
                        </a:solidFill>
                        <a:latin typeface="Texta" panose="02000000000000000000" pitchFamily="2" charset="77"/>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algn="ctr"/>
                      <a:r>
                        <a:rPr lang="en-US" dirty="0">
                          <a:solidFill>
                            <a:srgbClr val="002060"/>
                          </a:solidFill>
                          <a:latin typeface="Texta" panose="02000000000000000000" pitchFamily="2" charset="77"/>
                        </a:rPr>
                        <a:t>Thoracic</a:t>
                      </a:r>
                      <a:endParaRPr lang="en-US" baseline="30000" dirty="0">
                        <a:solidFill>
                          <a:srgbClr val="002060"/>
                        </a:solidFill>
                        <a:latin typeface="Texta" panose="02000000000000000000" pitchFamily="2" charset="77"/>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algn="ctr"/>
                      <a:r>
                        <a:rPr lang="en-US" dirty="0">
                          <a:solidFill>
                            <a:srgbClr val="002060"/>
                          </a:solidFill>
                          <a:latin typeface="Texta" panose="02000000000000000000" pitchFamily="2" charset="77"/>
                        </a:rPr>
                        <a:t>Lumbar</a:t>
                      </a:r>
                      <a:endParaRPr lang="en-US" baseline="30000" dirty="0">
                        <a:solidFill>
                          <a:srgbClr val="002060"/>
                        </a:solidFill>
                        <a:latin typeface="Texta" panose="02000000000000000000" pitchFamily="2" charset="77"/>
                      </a:endParaRPr>
                    </a:p>
                  </a:txBody>
                  <a:tcP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0"/>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2060"/>
                          </a:solidFill>
                          <a:latin typeface="Texta" panose="02000000000000000000" pitchFamily="2" charset="77"/>
                        </a:rPr>
                        <a:t>Posterior Fusion</a:t>
                      </a:r>
                    </a:p>
                  </a:txBody>
                  <a:tcP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r>
                        <a:rPr lang="en-US" sz="2000" b="1" dirty="0">
                          <a:solidFill>
                            <a:srgbClr val="00B0F0"/>
                          </a:solidFill>
                          <a:latin typeface="Texta" panose="02000000000000000000" pitchFamily="2" charset="77"/>
                        </a:rPr>
                        <a:t>•</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r>
                        <a:rPr lang="en-US" b="1" dirty="0">
                          <a:solidFill>
                            <a:srgbClr val="00B0F0"/>
                          </a:solidFill>
                          <a:latin typeface="Texta" panose="02000000000000000000" pitchFamily="2" charset="77"/>
                        </a:rPr>
                        <a:t>•</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solidFill>
                            <a:srgbClr val="00B0F0"/>
                          </a:solidFill>
                          <a:latin typeface="Texta" panose="02000000000000000000" pitchFamily="2" charset="77"/>
                        </a:rPr>
                        <a:t>•</a:t>
                      </a:r>
                    </a:p>
                  </a:txBody>
                  <a:tcPr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2060"/>
                          </a:solidFill>
                          <a:latin typeface="Texta" panose="02000000000000000000" pitchFamily="2" charset="77"/>
                        </a:rPr>
                        <a:t>Anterior Lumbar Interbody Fusion</a:t>
                      </a:r>
                    </a:p>
                  </a:txBody>
                  <a:tcP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endParaRPr lang="en-US" dirty="0">
                        <a:solidFill>
                          <a:srgbClr val="00B0F0"/>
                        </a:solidFill>
                        <a:latin typeface="Texta" panose="02000000000000000000" pitchFamily="2" charset="77"/>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endParaRPr lang="en-US">
                        <a:solidFill>
                          <a:srgbClr val="00B0F0"/>
                        </a:solidFill>
                        <a:latin typeface="Texta" panose="02000000000000000000" pitchFamily="2" charset="77"/>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solidFill>
                            <a:srgbClr val="00B0F0"/>
                          </a:solidFill>
                          <a:latin typeface="Texta" panose="02000000000000000000" pitchFamily="2" charset="77"/>
                        </a:rPr>
                        <a:t>•</a:t>
                      </a:r>
                    </a:p>
                  </a:txBody>
                  <a:tcPr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r h="370840">
                <a:tc>
                  <a:txBody>
                    <a:bodyPr/>
                    <a:lstStyle/>
                    <a:p>
                      <a:r>
                        <a:rPr lang="en-US" sz="1800" dirty="0">
                          <a:solidFill>
                            <a:srgbClr val="002060"/>
                          </a:solidFill>
                          <a:latin typeface="Texta" panose="02000000000000000000" pitchFamily="2" charset="77"/>
                        </a:rPr>
                        <a:t>Lateral Lumbar Interbody Fusion</a:t>
                      </a:r>
                      <a:endParaRPr lang="en-US" dirty="0">
                        <a:solidFill>
                          <a:srgbClr val="002060"/>
                        </a:solidFill>
                        <a:latin typeface="Texta" panose="02000000000000000000" pitchFamily="2" charset="77"/>
                      </a:endParaRPr>
                    </a:p>
                  </a:txBody>
                  <a:tcP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endParaRPr lang="en-US">
                        <a:solidFill>
                          <a:srgbClr val="00B0F0"/>
                        </a:solidFill>
                        <a:latin typeface="Texta" panose="02000000000000000000" pitchFamily="2" charset="77"/>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endParaRPr lang="en-US">
                        <a:solidFill>
                          <a:srgbClr val="00B0F0"/>
                        </a:solidFill>
                        <a:latin typeface="Texta" panose="02000000000000000000" pitchFamily="2" charset="77"/>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r>
                        <a:rPr lang="en-US" b="1" dirty="0">
                          <a:solidFill>
                            <a:srgbClr val="00B0F0"/>
                          </a:solidFill>
                          <a:latin typeface="Texta" panose="02000000000000000000" pitchFamily="2" charset="77"/>
                        </a:rPr>
                        <a:t>•</a:t>
                      </a:r>
                    </a:p>
                  </a:txBody>
                  <a:tcPr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4"/>
                  </a:ext>
                </a:extLst>
              </a:tr>
              <a:tr h="370840">
                <a:tc>
                  <a:txBody>
                    <a:bodyPr/>
                    <a:lstStyle/>
                    <a:p>
                      <a:r>
                        <a:rPr lang="en-US" sz="1800" dirty="0">
                          <a:solidFill>
                            <a:srgbClr val="002060"/>
                          </a:solidFill>
                          <a:latin typeface="Texta" panose="02000000000000000000" pitchFamily="2" charset="77"/>
                        </a:rPr>
                        <a:t>Transforaminal Lumbar Interbody Fusion</a:t>
                      </a:r>
                      <a:endParaRPr lang="en-US" dirty="0">
                        <a:solidFill>
                          <a:srgbClr val="002060"/>
                        </a:solidFill>
                        <a:latin typeface="Texta" panose="02000000000000000000" pitchFamily="2" charset="77"/>
                      </a:endParaRPr>
                    </a:p>
                  </a:txBody>
                  <a:tcP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endParaRPr lang="en-US">
                        <a:solidFill>
                          <a:srgbClr val="00B0F0"/>
                        </a:solidFill>
                        <a:latin typeface="Texta" panose="02000000000000000000" pitchFamily="2" charset="77"/>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endParaRPr lang="en-US" dirty="0">
                        <a:solidFill>
                          <a:srgbClr val="00B0F0"/>
                        </a:solidFill>
                        <a:latin typeface="Texta" panose="02000000000000000000" pitchFamily="2" charset="77"/>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solidFill>
                            <a:srgbClr val="00B0F0"/>
                          </a:solidFill>
                          <a:latin typeface="Texta" panose="02000000000000000000" pitchFamily="2" charset="77"/>
                        </a:rPr>
                        <a:t>•</a:t>
                      </a:r>
                    </a:p>
                  </a:txBody>
                  <a:tcPr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5"/>
                  </a:ext>
                </a:extLst>
              </a:tr>
              <a:tr h="370840">
                <a:tc>
                  <a:txBody>
                    <a:bodyPr/>
                    <a:lstStyle/>
                    <a:p>
                      <a:r>
                        <a:rPr lang="en-US" dirty="0">
                          <a:solidFill>
                            <a:srgbClr val="002060"/>
                          </a:solidFill>
                          <a:latin typeface="Texta" panose="02000000000000000000" pitchFamily="2" charset="77"/>
                        </a:rPr>
                        <a:t>Posterior Lumbar Interbody Fusion</a:t>
                      </a:r>
                    </a:p>
                  </a:txBody>
                  <a:tcP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endParaRPr lang="en-US">
                        <a:solidFill>
                          <a:srgbClr val="00B0F0"/>
                        </a:solidFill>
                        <a:latin typeface="Texta" panose="02000000000000000000" pitchFamily="2" charset="77"/>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endParaRPr lang="en-US" dirty="0">
                        <a:solidFill>
                          <a:srgbClr val="00B0F0"/>
                        </a:solidFill>
                        <a:latin typeface="Texta" panose="02000000000000000000" pitchFamily="2" charset="77"/>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r>
                        <a:rPr lang="en-US" b="1" dirty="0">
                          <a:solidFill>
                            <a:srgbClr val="00B0F0"/>
                          </a:solidFill>
                          <a:latin typeface="Texta" panose="02000000000000000000" pitchFamily="2" charset="77"/>
                        </a:rPr>
                        <a:t>•</a:t>
                      </a:r>
                    </a:p>
                  </a:txBody>
                  <a:tcPr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6"/>
                  </a:ext>
                </a:extLst>
              </a:tr>
              <a:tr h="370840">
                <a:tc>
                  <a:txBody>
                    <a:bodyPr/>
                    <a:lstStyle/>
                    <a:p>
                      <a:r>
                        <a:rPr lang="en-US" dirty="0">
                          <a:solidFill>
                            <a:srgbClr val="002060"/>
                          </a:solidFill>
                          <a:latin typeface="Texta" panose="02000000000000000000" pitchFamily="2" charset="77"/>
                        </a:rPr>
                        <a:t>Minimally Invasive Surgery</a:t>
                      </a:r>
                    </a:p>
                  </a:txBody>
                  <a:tcP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endParaRPr lang="en-US">
                        <a:solidFill>
                          <a:srgbClr val="00B0F0"/>
                        </a:solidFill>
                        <a:latin typeface="Texta" panose="02000000000000000000" pitchFamily="2" charset="77"/>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solidFill>
                            <a:srgbClr val="00B0F0"/>
                          </a:solidFill>
                          <a:latin typeface="Texta" panose="02000000000000000000" pitchFamily="2" charset="77"/>
                        </a:rPr>
                        <a:t>•</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solidFill>
                            <a:srgbClr val="00B0F0"/>
                          </a:solidFill>
                          <a:latin typeface="Texta" panose="02000000000000000000" pitchFamily="2" charset="77"/>
                        </a:rPr>
                        <a:t>•</a:t>
                      </a:r>
                    </a:p>
                  </a:txBody>
                  <a:tcPr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174871539"/>
                  </a:ext>
                </a:extLst>
              </a:tr>
            </a:tbl>
          </a:graphicData>
        </a:graphic>
      </p:graphicFrame>
      <p:sp>
        <p:nvSpPr>
          <p:cNvPr id="3" name="Slide Number Placeholder 2"/>
          <p:cNvSpPr>
            <a:spLocks noGrp="1"/>
          </p:cNvSpPr>
          <p:nvPr>
            <p:ph type="sldNum" sz="quarter" idx="12"/>
          </p:nvPr>
        </p:nvSpPr>
        <p:spPr/>
        <p:txBody>
          <a:bodyPr/>
          <a:lstStyle/>
          <a:p>
            <a:fld id="{4785B02F-C6B2-4593-BABE-4AD8997B3BA0}" type="slidenum">
              <a:rPr lang="en-US" smtClean="0"/>
              <a:t>8</a:t>
            </a:fld>
            <a:endParaRPr lang="en-US"/>
          </a:p>
        </p:txBody>
      </p:sp>
      <p:sp>
        <p:nvSpPr>
          <p:cNvPr id="8" name="TextBox 7"/>
          <p:cNvSpPr txBox="1"/>
          <p:nvPr/>
        </p:nvSpPr>
        <p:spPr>
          <a:xfrm>
            <a:off x="964276" y="1496291"/>
            <a:ext cx="9767455" cy="707886"/>
          </a:xfrm>
          <a:prstGeom prst="rect">
            <a:avLst/>
          </a:prstGeom>
          <a:noFill/>
        </p:spPr>
        <p:txBody>
          <a:bodyPr wrap="square" rtlCol="0">
            <a:spAutoFit/>
          </a:bodyPr>
          <a:lstStyle/>
          <a:p>
            <a:r>
              <a:rPr lang="en-US" sz="2000" dirty="0" err="1" smtClean="0">
                <a:latin typeface="Texta" panose="02000000000000000000"/>
              </a:rPr>
              <a:t>ExcelsiusGPS</a:t>
            </a:r>
            <a:r>
              <a:rPr lang="en-US" sz="2000" dirty="0">
                <a:latin typeface="Texta" panose="02000000000000000000"/>
              </a:rPr>
              <a:t>®</a:t>
            </a:r>
            <a:r>
              <a:rPr lang="en-US" sz="2000" dirty="0" smtClean="0">
                <a:latin typeface="Texta" panose="02000000000000000000"/>
              </a:rPr>
              <a:t> is approved for pedicle screw placement in the cervical, thoracic, and lumbar spine. The following procedures are treatment options that may include pedicle screw placement.</a:t>
            </a:r>
            <a:endParaRPr lang="en-US" sz="2000" dirty="0">
              <a:latin typeface="Texta" panose="02000000000000000000"/>
            </a:endParaRPr>
          </a:p>
        </p:txBody>
      </p:sp>
    </p:spTree>
    <p:extLst>
      <p:ext uri="{BB962C8B-B14F-4D97-AF65-F5344CB8AC3E}">
        <p14:creationId xmlns:p14="http://schemas.microsoft.com/office/powerpoint/2010/main" val="4732020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FB589AEC-F7A0-8C42-A362-8AC1A39DE66E}"/>
              </a:ext>
            </a:extLst>
          </p:cNvPr>
          <p:cNvPicPr>
            <a:picLocks noChangeAspect="1"/>
          </p:cNvPicPr>
          <p:nvPr/>
        </p:nvPicPr>
        <p:blipFill rotWithShape="1">
          <a:blip r:embed="rId2">
            <a:duotone>
              <a:schemeClr val="accent1">
                <a:shade val="45000"/>
                <a:satMod val="135000"/>
              </a:schemeClr>
              <a:prstClr val="white"/>
            </a:duotone>
            <a:alphaModFix amt="20000"/>
            <a:extLst>
              <a:ext uri="{BEBA8EAE-BF5A-486C-A8C5-ECC9F3942E4B}">
                <a14:imgProps xmlns:a14="http://schemas.microsoft.com/office/drawing/2010/main">
                  <a14:imgLayer>
                    <a14:imgEffect>
                      <a14:brightnessContrast bright="40000" contrast="40000"/>
                    </a14:imgEffect>
                  </a14:imgLayer>
                </a14:imgProps>
              </a:ext>
              <a:ext uri="{28A0092B-C50C-407E-A947-70E740481C1C}">
                <a14:useLocalDpi xmlns:a14="http://schemas.microsoft.com/office/drawing/2010/main" val="0"/>
              </a:ext>
            </a:extLst>
          </a:blip>
          <a:srcRect/>
          <a:stretch/>
        </p:blipFill>
        <p:spPr>
          <a:xfrm>
            <a:off x="0" y="3186748"/>
            <a:ext cx="12192000" cy="4781550"/>
          </a:xfrm>
          <a:prstGeom prst="rect">
            <a:avLst/>
          </a:prstGeom>
        </p:spPr>
      </p:pic>
      <p:sp>
        <p:nvSpPr>
          <p:cNvPr id="2" name="Title 1"/>
          <p:cNvSpPr>
            <a:spLocks noGrp="1"/>
          </p:cNvSpPr>
          <p:nvPr>
            <p:ph type="title"/>
          </p:nvPr>
        </p:nvSpPr>
        <p:spPr>
          <a:xfrm>
            <a:off x="838200" y="365125"/>
            <a:ext cx="10515600" cy="1325563"/>
          </a:xfrm>
        </p:spPr>
        <p:txBody>
          <a:bodyPr/>
          <a:lstStyle/>
          <a:p>
            <a:r>
              <a:rPr lang="en-US" b="1" dirty="0">
                <a:solidFill>
                  <a:srgbClr val="068EF2"/>
                </a:solidFill>
                <a:latin typeface="Texta Heavy" panose="02000000000000000000" pitchFamily="2" charset="77"/>
              </a:rPr>
              <a:t>Posterior Fusion</a:t>
            </a:r>
          </a:p>
        </p:txBody>
      </p:sp>
      <p:sp>
        <p:nvSpPr>
          <p:cNvPr id="3" name="Content Placeholder 2"/>
          <p:cNvSpPr>
            <a:spLocks noGrp="1"/>
          </p:cNvSpPr>
          <p:nvPr>
            <p:ph idx="1"/>
          </p:nvPr>
        </p:nvSpPr>
        <p:spPr>
          <a:xfrm>
            <a:off x="838200" y="1594022"/>
            <a:ext cx="5431971" cy="4582941"/>
          </a:xfrm>
        </p:spPr>
        <p:txBody>
          <a:bodyPr>
            <a:normAutofit fontScale="77500" lnSpcReduction="20000"/>
          </a:bodyPr>
          <a:lstStyle/>
          <a:p>
            <a:pPr>
              <a:lnSpc>
                <a:spcPct val="120000"/>
              </a:lnSpc>
            </a:pPr>
            <a:r>
              <a:rPr lang="en-US" dirty="0">
                <a:solidFill>
                  <a:srgbClr val="002060"/>
                </a:solidFill>
                <a:latin typeface="Texta" panose="02000000000000000000" pitchFamily="2" charset="77"/>
              </a:rPr>
              <a:t>Fusion is a means of stabilizing the spine by join two vertebrae together. </a:t>
            </a:r>
          </a:p>
          <a:p>
            <a:pPr>
              <a:lnSpc>
                <a:spcPct val="120000"/>
              </a:lnSpc>
            </a:pPr>
            <a:r>
              <a:rPr lang="en-US" dirty="0">
                <a:solidFill>
                  <a:srgbClr val="002060"/>
                </a:solidFill>
                <a:latin typeface="Texta" panose="02000000000000000000" pitchFamily="2" charset="77"/>
              </a:rPr>
              <a:t>Pedicle screws and rods are used to </a:t>
            </a:r>
            <a:r>
              <a:rPr lang="en-US" dirty="0" smtClean="0">
                <a:solidFill>
                  <a:srgbClr val="002060"/>
                </a:solidFill>
                <a:latin typeface="Texta" panose="02000000000000000000" pitchFamily="2" charset="77"/>
              </a:rPr>
              <a:t>stabilize and hold </a:t>
            </a:r>
            <a:r>
              <a:rPr lang="en-US" dirty="0">
                <a:solidFill>
                  <a:srgbClr val="002060"/>
                </a:solidFill>
                <a:latin typeface="Texta" panose="02000000000000000000" pitchFamily="2" charset="77"/>
              </a:rPr>
              <a:t>the spinal segment in the place while fusion </a:t>
            </a:r>
            <a:r>
              <a:rPr lang="en-US" dirty="0" smtClean="0">
                <a:solidFill>
                  <a:srgbClr val="002060"/>
                </a:solidFill>
                <a:latin typeface="Texta" panose="02000000000000000000" pitchFamily="2" charset="77"/>
              </a:rPr>
              <a:t>occurs. </a:t>
            </a:r>
            <a:endParaRPr lang="en-US" dirty="0">
              <a:solidFill>
                <a:srgbClr val="002060"/>
              </a:solidFill>
              <a:latin typeface="Texta" panose="02000000000000000000" pitchFamily="2" charset="77"/>
            </a:endParaRPr>
          </a:p>
          <a:p>
            <a:pPr>
              <a:lnSpc>
                <a:spcPct val="120000"/>
              </a:lnSpc>
            </a:pPr>
            <a:r>
              <a:rPr lang="en-US" dirty="0">
                <a:solidFill>
                  <a:srgbClr val="002060"/>
                </a:solidFill>
                <a:latin typeface="Texta" panose="02000000000000000000" pitchFamily="2" charset="77"/>
              </a:rPr>
              <a:t>Medical imaging is used to determine the location of the pedicle screws. The screws are inserted into the vertebrae to be fused. A rod connects the screws to stabilize the spine on each side. Caps secure each rod to the screws. Bone graft may be added along the side of the vertebrae to support the fusion</a:t>
            </a:r>
          </a:p>
        </p:txBody>
      </p:sp>
      <p:grpSp>
        <p:nvGrpSpPr>
          <p:cNvPr id="8" name="Group 7"/>
          <p:cNvGrpSpPr/>
          <p:nvPr/>
        </p:nvGrpSpPr>
        <p:grpSpPr>
          <a:xfrm>
            <a:off x="6781051" y="2081133"/>
            <a:ext cx="5016500" cy="3009287"/>
            <a:chOff x="4267199" y="4381500"/>
            <a:chExt cx="9029701" cy="5981700"/>
          </a:xfrm>
        </p:grpSpPr>
        <p:pic>
          <p:nvPicPr>
            <p:cNvPr id="5" name="Picture 4"/>
            <p:cNvPicPr>
              <a:picLocks noChangeAspect="1"/>
            </p:cNvPicPr>
            <p:nvPr/>
          </p:nvPicPr>
          <p:blipFill rotWithShape="1">
            <a:blip r:embed="rId3"/>
            <a:srcRect l="44234" r="975"/>
            <a:stretch/>
          </p:blipFill>
          <p:spPr>
            <a:xfrm>
              <a:off x="7924800" y="4381500"/>
              <a:ext cx="5372100" cy="5943489"/>
            </a:xfrm>
            <a:prstGeom prst="rect">
              <a:avLst/>
            </a:prstGeom>
          </p:spPr>
        </p:pic>
        <p:pic>
          <p:nvPicPr>
            <p:cNvPr id="7" name="Picture 6"/>
            <p:cNvPicPr>
              <a:picLocks noChangeAspect="1"/>
            </p:cNvPicPr>
            <p:nvPr/>
          </p:nvPicPr>
          <p:blipFill rotWithShape="1">
            <a:blip r:embed="rId4"/>
            <a:srcRect l="51584" t="39833" r="8737" b="19304"/>
            <a:stretch/>
          </p:blipFill>
          <p:spPr>
            <a:xfrm>
              <a:off x="4267199" y="4394200"/>
              <a:ext cx="3657601" cy="5969000"/>
            </a:xfrm>
            <a:prstGeom prst="rect">
              <a:avLst/>
            </a:prstGeom>
          </p:spPr>
        </p:pic>
      </p:grpSp>
      <p:pic>
        <p:nvPicPr>
          <p:cNvPr id="6" name="Picture 5"/>
          <p:cNvPicPr>
            <a:picLocks noChangeAspect="1"/>
          </p:cNvPicPr>
          <p:nvPr/>
        </p:nvPicPr>
        <p:blipFill rotWithShape="1">
          <a:blip r:embed="rId5">
            <a:extLst>
              <a:ext uri="{BEBA8EAE-BF5A-486C-A8C5-ECC9F3942E4B}">
                <a14:imgProps xmlns:a14="http://schemas.microsoft.com/office/drawing/2010/main">
                  <a14:imgLayer r:embed="rId6">
                    <a14:imgEffect>
                      <a14:backgroundRemoval t="43631" b="77160" l="10905" r="45708">
                        <a14:foregroundMark x1="26914" y1="77160" x2="26914" y2="76428"/>
                        <a14:foregroundMark x1="43387" y1="55051" x2="13689" y2="47584"/>
                        <a14:foregroundMark x1="43619" y1="55490" x2="44084" y2="55783"/>
                        <a14:foregroundMark x1="43155" y1="54758" x2="25058" y2="50220"/>
                        <a14:foregroundMark x1="43619" y1="54319" x2="13689" y2="46559"/>
                        <a14:foregroundMark x1="10905" y1="47877" x2="11369" y2="47731"/>
                        <a14:foregroundMark x1="27842" y1="46559" x2="27378" y2="45827"/>
                        <a14:foregroundMark x1="29466" y1="45242" x2="25058" y2="44656"/>
                        <a14:foregroundMark x1="29698" y1="45242" x2="26450" y2="44217"/>
                      </a14:backgroundRemoval>
                    </a14:imgEffect>
                  </a14:imgLayer>
                </a14:imgProps>
              </a:ext>
            </a:extLst>
          </a:blip>
          <a:srcRect l="9426" t="39833" r="50069" b="19304"/>
          <a:stretch/>
        </p:blipFill>
        <p:spPr>
          <a:xfrm>
            <a:off x="8178701" y="716612"/>
            <a:ext cx="1814622" cy="2900927"/>
          </a:xfrm>
          <a:prstGeom prst="rect">
            <a:avLst/>
          </a:prstGeom>
        </p:spPr>
      </p:pic>
      <p:sp>
        <p:nvSpPr>
          <p:cNvPr id="13" name="TextBox 12">
            <a:extLst>
              <a:ext uri="{FF2B5EF4-FFF2-40B4-BE49-F238E27FC236}">
                <a16:creationId xmlns:a16="http://schemas.microsoft.com/office/drawing/2014/main" id="{379A6849-756C-7244-8F32-A2CAC7861856}"/>
              </a:ext>
            </a:extLst>
          </p:cNvPr>
          <p:cNvSpPr txBox="1"/>
          <p:nvPr/>
        </p:nvSpPr>
        <p:spPr>
          <a:xfrm>
            <a:off x="6664620" y="5133378"/>
            <a:ext cx="2031390" cy="646331"/>
          </a:xfrm>
          <a:prstGeom prst="rect">
            <a:avLst/>
          </a:prstGeom>
          <a:noFill/>
        </p:spPr>
        <p:txBody>
          <a:bodyPr wrap="none" rtlCol="0">
            <a:spAutoFit/>
          </a:bodyPr>
          <a:lstStyle/>
          <a:p>
            <a:pPr algn="ctr"/>
            <a:r>
              <a:rPr lang="en-US" b="1" dirty="0">
                <a:solidFill>
                  <a:srgbClr val="002060"/>
                </a:solidFill>
                <a:latin typeface="Texta" panose="02000000000000000000" pitchFamily="2" charset="77"/>
              </a:rPr>
              <a:t>Posterior Fusion of </a:t>
            </a:r>
          </a:p>
          <a:p>
            <a:pPr algn="ctr"/>
            <a:r>
              <a:rPr lang="en-US" b="1" dirty="0">
                <a:solidFill>
                  <a:srgbClr val="002060"/>
                </a:solidFill>
                <a:latin typeface="Texta" panose="02000000000000000000" pitchFamily="2" charset="77"/>
              </a:rPr>
              <a:t>the Cervical Spine</a:t>
            </a:r>
          </a:p>
        </p:txBody>
      </p:sp>
      <p:sp>
        <p:nvSpPr>
          <p:cNvPr id="14" name="TextBox 13">
            <a:extLst>
              <a:ext uri="{FF2B5EF4-FFF2-40B4-BE49-F238E27FC236}">
                <a16:creationId xmlns:a16="http://schemas.microsoft.com/office/drawing/2014/main" id="{43590261-E871-8A47-B4E2-5EEEE1B75BF7}"/>
              </a:ext>
            </a:extLst>
          </p:cNvPr>
          <p:cNvSpPr txBox="1"/>
          <p:nvPr/>
        </p:nvSpPr>
        <p:spPr>
          <a:xfrm>
            <a:off x="9289606" y="5133378"/>
            <a:ext cx="2031390" cy="646331"/>
          </a:xfrm>
          <a:prstGeom prst="rect">
            <a:avLst/>
          </a:prstGeom>
          <a:noFill/>
        </p:spPr>
        <p:txBody>
          <a:bodyPr wrap="none" rtlCol="0">
            <a:spAutoFit/>
          </a:bodyPr>
          <a:lstStyle/>
          <a:p>
            <a:pPr algn="ctr"/>
            <a:r>
              <a:rPr lang="en-US" b="1" dirty="0">
                <a:solidFill>
                  <a:srgbClr val="002060"/>
                </a:solidFill>
                <a:latin typeface="Texta" panose="02000000000000000000" pitchFamily="2" charset="77"/>
              </a:rPr>
              <a:t>Posterior Fusion of </a:t>
            </a:r>
          </a:p>
          <a:p>
            <a:pPr algn="ctr"/>
            <a:r>
              <a:rPr lang="en-US" b="1" dirty="0">
                <a:solidFill>
                  <a:srgbClr val="002060"/>
                </a:solidFill>
                <a:latin typeface="Texta" panose="02000000000000000000" pitchFamily="2" charset="77"/>
              </a:rPr>
              <a:t>the Lumbar Spine</a:t>
            </a:r>
          </a:p>
        </p:txBody>
      </p:sp>
      <p:sp>
        <p:nvSpPr>
          <p:cNvPr id="9" name="Slide Number Placeholder 8"/>
          <p:cNvSpPr>
            <a:spLocks noGrp="1"/>
          </p:cNvSpPr>
          <p:nvPr>
            <p:ph type="sldNum" sz="quarter" idx="12"/>
          </p:nvPr>
        </p:nvSpPr>
        <p:spPr/>
        <p:txBody>
          <a:bodyPr/>
          <a:lstStyle/>
          <a:p>
            <a:fld id="{A3E1E5F7-0605-48C2-98E8-1EEF49B1E7A8}" type="slidenum">
              <a:rPr lang="en-US" smtClean="0"/>
              <a:t>9</a:t>
            </a:fld>
            <a:endParaRPr lang="en-US"/>
          </a:p>
        </p:txBody>
      </p:sp>
    </p:spTree>
    <p:extLst>
      <p:ext uri="{BB962C8B-B14F-4D97-AF65-F5344CB8AC3E}">
        <p14:creationId xmlns:p14="http://schemas.microsoft.com/office/powerpoint/2010/main" val="303137380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8958</TotalTime>
  <Words>1180</Words>
  <Application>Microsoft Office PowerPoint</Application>
  <PresentationFormat>Widescreen</PresentationFormat>
  <Paragraphs>125</Paragraphs>
  <Slides>17</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Arial</vt:lpstr>
      <vt:lpstr>Calibri</vt:lpstr>
      <vt:lpstr>Calibri Light</vt:lpstr>
      <vt:lpstr>Century Gothic</vt:lpstr>
      <vt:lpstr>Texta</vt:lpstr>
      <vt:lpstr>Texta Heavy</vt:lpstr>
      <vt:lpstr>Office Theme</vt:lpstr>
      <vt:lpstr>Your Spine and ExcelsiusGPS®</vt:lpstr>
      <vt:lpstr>CONTENTS</vt:lpstr>
      <vt:lpstr>General Spine Anatomy</vt:lpstr>
      <vt:lpstr>Spine Anatomy</vt:lpstr>
      <vt:lpstr>General Conditions of the Spine</vt:lpstr>
      <vt:lpstr>General Conditions of the Spine</vt:lpstr>
      <vt:lpstr>General Conditions of the Spine</vt:lpstr>
      <vt:lpstr>Surgical Treatment Options</vt:lpstr>
      <vt:lpstr>Posterior Fusion</vt:lpstr>
      <vt:lpstr>What is Minimally Invasive Surgery*? </vt:lpstr>
      <vt:lpstr>What is Minimally Invasive Surgery*? </vt:lpstr>
      <vt:lpstr>PowerPoint Presentation</vt:lpstr>
      <vt:lpstr>PowerPoint Presentation</vt:lpstr>
      <vt:lpstr>Day of Surgery</vt:lpstr>
      <vt:lpstr>Day of Surgery</vt:lpstr>
      <vt:lpstr>What can you Expect After Surgery?</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Your Spine and ExcelsiusGPS®</dc:title>
  <dc:creator>Kimberly Lachell</dc:creator>
  <cp:lastModifiedBy>Jessica Samiha</cp:lastModifiedBy>
  <cp:revision>71</cp:revision>
  <dcterms:created xsi:type="dcterms:W3CDTF">2018-12-13T08:03:16Z</dcterms:created>
  <dcterms:modified xsi:type="dcterms:W3CDTF">2019-02-22T22:19:20Z</dcterms:modified>
</cp:coreProperties>
</file>